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5"/>
  </p:notesMasterIdLst>
  <p:sldIdLst>
    <p:sldId id="4536" r:id="rId2"/>
    <p:sldId id="4535" r:id="rId3"/>
    <p:sldId id="4333" r:id="rId4"/>
    <p:sldId id="4107" r:id="rId5"/>
    <p:sldId id="4108" r:id="rId6"/>
    <p:sldId id="4130" r:id="rId7"/>
    <p:sldId id="4353" r:id="rId8"/>
    <p:sldId id="4354" r:id="rId9"/>
    <p:sldId id="4355" r:id="rId10"/>
    <p:sldId id="4356" r:id="rId11"/>
    <p:sldId id="4341" r:id="rId12"/>
    <p:sldId id="4539" r:id="rId13"/>
    <p:sldId id="4345" r:id="rId14"/>
    <p:sldId id="4537" r:id="rId15"/>
    <p:sldId id="4113" r:id="rId16"/>
    <p:sldId id="4349" r:id="rId17"/>
    <p:sldId id="4350" r:id="rId18"/>
    <p:sldId id="4351" r:id="rId19"/>
    <p:sldId id="4357" r:id="rId20"/>
    <p:sldId id="4358" r:id="rId21"/>
    <p:sldId id="4359" r:id="rId22"/>
    <p:sldId id="4173" r:id="rId23"/>
    <p:sldId id="4541" r:id="rId24"/>
    <p:sldId id="4174" r:id="rId25"/>
    <p:sldId id="276" r:id="rId26"/>
    <p:sldId id="4172" r:id="rId27"/>
    <p:sldId id="4540" r:id="rId28"/>
    <p:sldId id="4361" r:id="rId29"/>
    <p:sldId id="4360" r:id="rId30"/>
    <p:sldId id="4364" r:id="rId31"/>
    <p:sldId id="4348" r:id="rId32"/>
    <p:sldId id="4362" r:id="rId33"/>
    <p:sldId id="4133" r:id="rId34"/>
    <p:sldId id="4328" r:id="rId35"/>
    <p:sldId id="4346" r:id="rId36"/>
    <p:sldId id="4347" r:id="rId37"/>
    <p:sldId id="4542" r:id="rId38"/>
    <p:sldId id="4315" r:id="rId39"/>
    <p:sldId id="4122" r:id="rId40"/>
    <p:sldId id="4543" r:id="rId41"/>
    <p:sldId id="4363" r:id="rId42"/>
    <p:sldId id="4365" r:id="rId43"/>
    <p:sldId id="4366" r:id="rId44"/>
    <p:sldId id="4544" r:id="rId45"/>
    <p:sldId id="4126" r:id="rId46"/>
    <p:sldId id="4134" r:id="rId47"/>
    <p:sldId id="4125" r:id="rId48"/>
    <p:sldId id="4115" r:id="rId49"/>
    <p:sldId id="4131" r:id="rId50"/>
    <p:sldId id="4325" r:id="rId51"/>
    <p:sldId id="4340" r:id="rId52"/>
    <p:sldId id="1013" r:id="rId53"/>
    <p:sldId id="4337" r:id="rId54"/>
    <p:sldId id="4338" r:id="rId55"/>
    <p:sldId id="4339" r:id="rId56"/>
    <p:sldId id="4135" r:id="rId57"/>
    <p:sldId id="4139" r:id="rId58"/>
    <p:sldId id="4142" r:id="rId59"/>
    <p:sldId id="4143" r:id="rId60"/>
    <p:sldId id="4146" r:id="rId61"/>
    <p:sldId id="4147" r:id="rId62"/>
    <p:sldId id="4144" r:id="rId63"/>
    <p:sldId id="119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7F0"/>
    <a:srgbClr val="0C4C88"/>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C65B9-07D9-4A32-B65C-EFA04A80AD2B}" v="296" dt="2023-11-13T16:51:44.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24" autoAdjust="0"/>
    <p:restoredTop sz="91474"/>
  </p:normalViewPr>
  <p:slideViewPr>
    <p:cSldViewPr snapToGrid="0" snapToObjects="1">
      <p:cViewPr varScale="1">
        <p:scale>
          <a:sx n="146" d="100"/>
          <a:sy n="146" d="100"/>
        </p:scale>
        <p:origin x="392" y="168"/>
      </p:cViewPr>
      <p:guideLst>
        <p:guide orient="horz" pos="2160"/>
        <p:guide pos="3840"/>
      </p:guideLst>
    </p:cSldViewPr>
  </p:slideViewPr>
  <p:outlineViewPr>
    <p:cViewPr>
      <p:scale>
        <a:sx n="33" d="100"/>
        <a:sy n="33" d="100"/>
      </p:scale>
      <p:origin x="0" y="-13960"/>
    </p:cViewPr>
  </p:outlineViewPr>
  <p:notesTextViewPr>
    <p:cViewPr>
      <p:scale>
        <a:sx n="3" d="2"/>
        <a:sy n="3" d="2"/>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cNevin" userId="62a118a7a3638a41" providerId="LiveId" clId="{E82C65B9-07D9-4A32-B65C-EFA04A80AD2B}"/>
    <pc:docChg chg="undo custSel addSld delSld modSld sldOrd">
      <pc:chgData name="Bruce McNevin" userId="62a118a7a3638a41" providerId="LiveId" clId="{E82C65B9-07D9-4A32-B65C-EFA04A80AD2B}" dt="2023-11-13T16:51:44.177" v="1904" actId="1076"/>
      <pc:docMkLst>
        <pc:docMk/>
      </pc:docMkLst>
      <pc:sldChg chg="modSp mod">
        <pc:chgData name="Bruce McNevin" userId="62a118a7a3638a41" providerId="LiveId" clId="{E82C65B9-07D9-4A32-B65C-EFA04A80AD2B}" dt="2023-11-13T16:39:09.689" v="1704" actId="20577"/>
        <pc:sldMkLst>
          <pc:docMk/>
          <pc:sldMk cId="0" sldId="276"/>
        </pc:sldMkLst>
        <pc:spChg chg="mod">
          <ac:chgData name="Bruce McNevin" userId="62a118a7a3638a41" providerId="LiveId" clId="{E82C65B9-07D9-4A32-B65C-EFA04A80AD2B}" dt="2023-11-13T16:39:09.689" v="1704" actId="20577"/>
          <ac:spMkLst>
            <pc:docMk/>
            <pc:sldMk cId="0" sldId="276"/>
            <ac:spMk id="223" creationId="{00000000-0000-0000-0000-000000000000}"/>
          </ac:spMkLst>
        </pc:spChg>
        <pc:picChg chg="mod">
          <ac:chgData name="Bruce McNevin" userId="62a118a7a3638a41" providerId="LiveId" clId="{E82C65B9-07D9-4A32-B65C-EFA04A80AD2B}" dt="2023-11-13T15:58:07.265" v="786" actId="1036"/>
          <ac:picMkLst>
            <pc:docMk/>
            <pc:sldMk cId="0" sldId="276"/>
            <ac:picMk id="224" creationId="{00000000-0000-0000-0000-000000000000}"/>
          </ac:picMkLst>
        </pc:picChg>
      </pc:sldChg>
      <pc:sldChg chg="modSp mod modAnim">
        <pc:chgData name="Bruce McNevin" userId="62a118a7a3638a41" providerId="LiveId" clId="{E82C65B9-07D9-4A32-B65C-EFA04A80AD2B}" dt="2023-11-13T15:37:03.866" v="383" actId="207"/>
        <pc:sldMkLst>
          <pc:docMk/>
          <pc:sldMk cId="2681804578" sldId="4108"/>
        </pc:sldMkLst>
        <pc:spChg chg="mod">
          <ac:chgData name="Bruce McNevin" userId="62a118a7a3638a41" providerId="LiveId" clId="{E82C65B9-07D9-4A32-B65C-EFA04A80AD2B}" dt="2023-11-13T15:37:03.866" v="383" actId="207"/>
          <ac:spMkLst>
            <pc:docMk/>
            <pc:sldMk cId="2681804578" sldId="4108"/>
            <ac:spMk id="2" creationId="{F48CFEED-377B-4C55-9A5B-A44C33ADCB83}"/>
          </ac:spMkLst>
        </pc:spChg>
        <pc:spChg chg="mod">
          <ac:chgData name="Bruce McNevin" userId="62a118a7a3638a41" providerId="LiveId" clId="{E82C65B9-07D9-4A32-B65C-EFA04A80AD2B}" dt="2023-11-13T15:21:01.970" v="52" actId="27636"/>
          <ac:spMkLst>
            <pc:docMk/>
            <pc:sldMk cId="2681804578" sldId="4108"/>
            <ac:spMk id="3" creationId="{59FC47F8-C9B1-4595-9F5E-427119940350}"/>
          </ac:spMkLst>
        </pc:spChg>
      </pc:sldChg>
      <pc:sldChg chg="modSp del mod">
        <pc:chgData name="Bruce McNevin" userId="62a118a7a3638a41" providerId="LiveId" clId="{E82C65B9-07D9-4A32-B65C-EFA04A80AD2B}" dt="2023-11-13T15:40:35.056" v="457" actId="47"/>
        <pc:sldMkLst>
          <pc:docMk/>
          <pc:sldMk cId="4032972465" sldId="4109"/>
        </pc:sldMkLst>
        <pc:spChg chg="mod">
          <ac:chgData name="Bruce McNevin" userId="62a118a7a3638a41" providerId="LiveId" clId="{E82C65B9-07D9-4A32-B65C-EFA04A80AD2B}" dt="2023-11-13T15:30:00.664" v="296" actId="255"/>
          <ac:spMkLst>
            <pc:docMk/>
            <pc:sldMk cId="4032972465" sldId="4109"/>
            <ac:spMk id="2" creationId="{BAC04E70-B4EB-4FA0-B960-4FB4653E5993}"/>
          </ac:spMkLst>
        </pc:spChg>
        <pc:spChg chg="mod">
          <ac:chgData name="Bruce McNevin" userId="62a118a7a3638a41" providerId="LiveId" clId="{E82C65B9-07D9-4A32-B65C-EFA04A80AD2B}" dt="2023-11-13T15:30:21.269" v="299" actId="14100"/>
          <ac:spMkLst>
            <pc:docMk/>
            <pc:sldMk cId="4032972465" sldId="4109"/>
            <ac:spMk id="3" creationId="{723F7E85-D254-4D87-A862-39B33D91056A}"/>
          </ac:spMkLst>
        </pc:spChg>
        <pc:picChg chg="mod">
          <ac:chgData name="Bruce McNevin" userId="62a118a7a3638a41" providerId="LiveId" clId="{E82C65B9-07D9-4A32-B65C-EFA04A80AD2B}" dt="2023-11-13T15:38:11.964" v="384" actId="14100"/>
          <ac:picMkLst>
            <pc:docMk/>
            <pc:sldMk cId="4032972465" sldId="4109"/>
            <ac:picMk id="6" creationId="{8D6C78CC-8A7C-080C-23EE-D5A45872410D}"/>
          </ac:picMkLst>
        </pc:picChg>
      </pc:sldChg>
      <pc:sldChg chg="modSp mod">
        <pc:chgData name="Bruce McNevin" userId="62a118a7a3638a41" providerId="LiveId" clId="{E82C65B9-07D9-4A32-B65C-EFA04A80AD2B}" dt="2023-11-13T16:41:37.297" v="1763" actId="207"/>
        <pc:sldMkLst>
          <pc:docMk/>
          <pc:sldMk cId="1910285341" sldId="4113"/>
        </pc:sldMkLst>
        <pc:spChg chg="mod">
          <ac:chgData name="Bruce McNevin" userId="62a118a7a3638a41" providerId="LiveId" clId="{E82C65B9-07D9-4A32-B65C-EFA04A80AD2B}" dt="2023-11-13T16:41:31.255" v="1762" actId="20577"/>
          <ac:spMkLst>
            <pc:docMk/>
            <pc:sldMk cId="1910285341" sldId="4113"/>
            <ac:spMk id="2" creationId="{1D6FEA1A-D213-46CC-8199-994814DC9A1E}"/>
          </ac:spMkLst>
        </pc:spChg>
        <pc:spChg chg="mod">
          <ac:chgData name="Bruce McNevin" userId="62a118a7a3638a41" providerId="LiveId" clId="{E82C65B9-07D9-4A32-B65C-EFA04A80AD2B}" dt="2023-11-13T16:41:37.297" v="1763" actId="207"/>
          <ac:spMkLst>
            <pc:docMk/>
            <pc:sldMk cId="1910285341" sldId="4113"/>
            <ac:spMk id="3" creationId="{2D5A4765-2644-46EA-98B7-A7E121B96807}"/>
          </ac:spMkLst>
        </pc:spChg>
      </pc:sldChg>
      <pc:sldChg chg="modSp mod">
        <pc:chgData name="Bruce McNevin" userId="62a118a7a3638a41" providerId="LiveId" clId="{E82C65B9-07D9-4A32-B65C-EFA04A80AD2B}" dt="2023-11-13T16:43:32.713" v="1771" actId="20577"/>
        <pc:sldMkLst>
          <pc:docMk/>
          <pc:sldMk cId="214214873" sldId="4115"/>
        </pc:sldMkLst>
        <pc:spChg chg="mod">
          <ac:chgData name="Bruce McNevin" userId="62a118a7a3638a41" providerId="LiveId" clId="{E82C65B9-07D9-4A32-B65C-EFA04A80AD2B}" dt="2023-11-13T16:43:32.713" v="1771" actId="20577"/>
          <ac:spMkLst>
            <pc:docMk/>
            <pc:sldMk cId="214214873" sldId="4115"/>
            <ac:spMk id="2" creationId="{660284E3-249A-4CFE-A81A-4E2C6EE57715}"/>
          </ac:spMkLst>
        </pc:spChg>
        <pc:spChg chg="mod">
          <ac:chgData name="Bruce McNevin" userId="62a118a7a3638a41" providerId="LiveId" clId="{E82C65B9-07D9-4A32-B65C-EFA04A80AD2B}" dt="2023-11-13T16:36:08.529" v="1617" actId="20577"/>
          <ac:spMkLst>
            <pc:docMk/>
            <pc:sldMk cId="214214873" sldId="4115"/>
            <ac:spMk id="3" creationId="{8E01F004-0544-4C0F-BB05-5EB880A0B01A}"/>
          </ac:spMkLst>
        </pc:spChg>
      </pc:sldChg>
      <pc:sldChg chg="modSp mod modAnim">
        <pc:chgData name="Bruce McNevin" userId="62a118a7a3638a41" providerId="LiveId" clId="{E82C65B9-07D9-4A32-B65C-EFA04A80AD2B}" dt="2023-11-13T16:38:11.486" v="1688" actId="20577"/>
        <pc:sldMkLst>
          <pc:docMk/>
          <pc:sldMk cId="2189840793" sldId="4122"/>
        </pc:sldMkLst>
        <pc:spChg chg="mod">
          <ac:chgData name="Bruce McNevin" userId="62a118a7a3638a41" providerId="LiveId" clId="{E82C65B9-07D9-4A32-B65C-EFA04A80AD2B}" dt="2023-11-13T16:38:11.486" v="1688" actId="20577"/>
          <ac:spMkLst>
            <pc:docMk/>
            <pc:sldMk cId="2189840793" sldId="4122"/>
            <ac:spMk id="2" creationId="{257E2758-E9AD-4426-AA1A-E3556BD0FE6B}"/>
          </ac:spMkLst>
        </pc:spChg>
        <pc:spChg chg="mod">
          <ac:chgData name="Bruce McNevin" userId="62a118a7a3638a41" providerId="LiveId" clId="{E82C65B9-07D9-4A32-B65C-EFA04A80AD2B}" dt="2023-11-13T16:25:12.615" v="1442" actId="6549"/>
          <ac:spMkLst>
            <pc:docMk/>
            <pc:sldMk cId="2189840793" sldId="4122"/>
            <ac:spMk id="3" creationId="{27E28CAA-EC06-42CC-B515-51584778253A}"/>
          </ac:spMkLst>
        </pc:spChg>
      </pc:sldChg>
      <pc:sldChg chg="modSp mod">
        <pc:chgData name="Bruce McNevin" userId="62a118a7a3638a41" providerId="LiveId" clId="{E82C65B9-07D9-4A32-B65C-EFA04A80AD2B}" dt="2023-11-13T16:43:20.934" v="1769" actId="207"/>
        <pc:sldMkLst>
          <pc:docMk/>
          <pc:sldMk cId="2737848535" sldId="4125"/>
        </pc:sldMkLst>
        <pc:spChg chg="mod">
          <ac:chgData name="Bruce McNevin" userId="62a118a7a3638a41" providerId="LiveId" clId="{E82C65B9-07D9-4A32-B65C-EFA04A80AD2B}" dt="2023-11-13T16:37:22.244" v="1666" actId="20577"/>
          <ac:spMkLst>
            <pc:docMk/>
            <pc:sldMk cId="2737848535" sldId="4125"/>
            <ac:spMk id="2" creationId="{EAB1F964-6E42-4BED-818A-EA4A1E1F5D98}"/>
          </ac:spMkLst>
        </pc:spChg>
        <pc:spChg chg="mod">
          <ac:chgData name="Bruce McNevin" userId="62a118a7a3638a41" providerId="LiveId" clId="{E82C65B9-07D9-4A32-B65C-EFA04A80AD2B}" dt="2023-11-13T16:35:10.347" v="1589" actId="207"/>
          <ac:spMkLst>
            <pc:docMk/>
            <pc:sldMk cId="2737848535" sldId="4125"/>
            <ac:spMk id="3" creationId="{A89A86C0-054F-4C15-BB94-03CE15A2EA84}"/>
          </ac:spMkLst>
        </pc:spChg>
        <pc:spChg chg="mod">
          <ac:chgData name="Bruce McNevin" userId="62a118a7a3638a41" providerId="LiveId" clId="{E82C65B9-07D9-4A32-B65C-EFA04A80AD2B}" dt="2023-11-13T16:43:20.934" v="1769" actId="207"/>
          <ac:spMkLst>
            <pc:docMk/>
            <pc:sldMk cId="2737848535" sldId="4125"/>
            <ac:spMk id="5" creationId="{629A3337-2CC2-4D86-8463-FD386D0A1570}"/>
          </ac:spMkLst>
        </pc:spChg>
      </pc:sldChg>
      <pc:sldChg chg="modSp mod">
        <pc:chgData name="Bruce McNevin" userId="62a118a7a3638a41" providerId="LiveId" clId="{E82C65B9-07D9-4A32-B65C-EFA04A80AD2B}" dt="2023-11-13T16:43:00.451" v="1768" actId="207"/>
        <pc:sldMkLst>
          <pc:docMk/>
          <pc:sldMk cId="945363956" sldId="4126"/>
        </pc:sldMkLst>
        <pc:spChg chg="mod">
          <ac:chgData name="Bruce McNevin" userId="62a118a7a3638a41" providerId="LiveId" clId="{E82C65B9-07D9-4A32-B65C-EFA04A80AD2B}" dt="2023-11-13T16:43:00.451" v="1768" actId="207"/>
          <ac:spMkLst>
            <pc:docMk/>
            <pc:sldMk cId="945363956" sldId="4126"/>
            <ac:spMk id="2" creationId="{FCB8FACD-C783-4356-8471-F53F388F49E0}"/>
          </ac:spMkLst>
        </pc:spChg>
        <pc:spChg chg="mod">
          <ac:chgData name="Bruce McNevin" userId="62a118a7a3638a41" providerId="LiveId" clId="{E82C65B9-07D9-4A32-B65C-EFA04A80AD2B}" dt="2023-11-13T16:33:54.697" v="1553" actId="20577"/>
          <ac:spMkLst>
            <pc:docMk/>
            <pc:sldMk cId="945363956" sldId="4126"/>
            <ac:spMk id="3" creationId="{5AB4D215-DADC-417C-8017-9B565209F3C6}"/>
          </ac:spMkLst>
        </pc:spChg>
      </pc:sldChg>
      <pc:sldChg chg="modSp mod">
        <pc:chgData name="Bruce McNevin" userId="62a118a7a3638a41" providerId="LiveId" clId="{E82C65B9-07D9-4A32-B65C-EFA04A80AD2B}" dt="2023-11-13T15:21:11.304" v="53" actId="255"/>
        <pc:sldMkLst>
          <pc:docMk/>
          <pc:sldMk cId="1411337812" sldId="4130"/>
        </pc:sldMkLst>
        <pc:spChg chg="mod">
          <ac:chgData name="Bruce McNevin" userId="62a118a7a3638a41" providerId="LiveId" clId="{E82C65B9-07D9-4A32-B65C-EFA04A80AD2B}" dt="2023-11-13T15:21:11.304" v="53" actId="255"/>
          <ac:spMkLst>
            <pc:docMk/>
            <pc:sldMk cId="1411337812" sldId="4130"/>
            <ac:spMk id="3" creationId="{8046BCC2-1252-644F-A5FE-9BA98B69FA5F}"/>
          </ac:spMkLst>
        </pc:spChg>
      </pc:sldChg>
      <pc:sldChg chg="modSp mod">
        <pc:chgData name="Bruce McNevin" userId="62a118a7a3638a41" providerId="LiveId" clId="{E82C65B9-07D9-4A32-B65C-EFA04A80AD2B}" dt="2023-11-13T16:43:52.241" v="1773" actId="207"/>
        <pc:sldMkLst>
          <pc:docMk/>
          <pc:sldMk cId="3631702372" sldId="4131"/>
        </pc:sldMkLst>
        <pc:spChg chg="mod">
          <ac:chgData name="Bruce McNevin" userId="62a118a7a3638a41" providerId="LiveId" clId="{E82C65B9-07D9-4A32-B65C-EFA04A80AD2B}" dt="2023-11-13T16:43:52.241" v="1773" actId="207"/>
          <ac:spMkLst>
            <pc:docMk/>
            <pc:sldMk cId="3631702372" sldId="4131"/>
            <ac:spMk id="2" creationId="{D91D2420-370C-4BD1-88D9-D1A4D74F859D}"/>
          </ac:spMkLst>
        </pc:spChg>
      </pc:sldChg>
      <pc:sldChg chg="modSp mod">
        <pc:chgData name="Bruce McNevin" userId="62a118a7a3638a41" providerId="LiveId" clId="{E82C65B9-07D9-4A32-B65C-EFA04A80AD2B}" dt="2023-11-13T16:38:50.168" v="1700" actId="20577"/>
        <pc:sldMkLst>
          <pc:docMk/>
          <pc:sldMk cId="4012592684" sldId="4133"/>
        </pc:sldMkLst>
        <pc:spChg chg="mod">
          <ac:chgData name="Bruce McNevin" userId="62a118a7a3638a41" providerId="LiveId" clId="{E82C65B9-07D9-4A32-B65C-EFA04A80AD2B}" dt="2023-11-13T16:38:50.168" v="1700" actId="20577"/>
          <ac:spMkLst>
            <pc:docMk/>
            <pc:sldMk cId="4012592684" sldId="4133"/>
            <ac:spMk id="2" creationId="{BC4921D5-690F-4EA6-AE17-E90F2EC9E78B}"/>
          </ac:spMkLst>
        </pc:spChg>
      </pc:sldChg>
      <pc:sldChg chg="modSp mod">
        <pc:chgData name="Bruce McNevin" userId="62a118a7a3638a41" providerId="LiveId" clId="{E82C65B9-07D9-4A32-B65C-EFA04A80AD2B}" dt="2023-11-13T16:37:33.951" v="1672" actId="20577"/>
        <pc:sldMkLst>
          <pc:docMk/>
          <pc:sldMk cId="2591016110" sldId="4134"/>
        </pc:sldMkLst>
        <pc:spChg chg="mod">
          <ac:chgData name="Bruce McNevin" userId="62a118a7a3638a41" providerId="LiveId" clId="{E82C65B9-07D9-4A32-B65C-EFA04A80AD2B}" dt="2023-11-13T16:37:33.951" v="1672" actId="20577"/>
          <ac:spMkLst>
            <pc:docMk/>
            <pc:sldMk cId="2591016110" sldId="4134"/>
            <ac:spMk id="2" creationId="{50644936-A270-46DA-9073-826AD6B75ECF}"/>
          </ac:spMkLst>
        </pc:spChg>
      </pc:sldChg>
      <pc:sldChg chg="modSp mod">
        <pc:chgData name="Bruce McNevin" userId="62a118a7a3638a41" providerId="LiveId" clId="{E82C65B9-07D9-4A32-B65C-EFA04A80AD2B}" dt="2023-11-13T16:47:54.635" v="1857" actId="113"/>
        <pc:sldMkLst>
          <pc:docMk/>
          <pc:sldMk cId="4043008265" sldId="4135"/>
        </pc:sldMkLst>
        <pc:spChg chg="mod">
          <ac:chgData name="Bruce McNevin" userId="62a118a7a3638a41" providerId="LiveId" clId="{E82C65B9-07D9-4A32-B65C-EFA04A80AD2B}" dt="2023-11-13T16:47:37.331" v="1853" actId="20577"/>
          <ac:spMkLst>
            <pc:docMk/>
            <pc:sldMk cId="4043008265" sldId="4135"/>
            <ac:spMk id="2" creationId="{A1255FB1-CADC-4D11-9BC2-B87FB2D97E9A}"/>
          </ac:spMkLst>
        </pc:spChg>
        <pc:spChg chg="mod">
          <ac:chgData name="Bruce McNevin" userId="62a118a7a3638a41" providerId="LiveId" clId="{E82C65B9-07D9-4A32-B65C-EFA04A80AD2B}" dt="2023-11-13T16:47:54.635" v="1857" actId="113"/>
          <ac:spMkLst>
            <pc:docMk/>
            <pc:sldMk cId="4043008265" sldId="4135"/>
            <ac:spMk id="3" creationId="{3A4C0A9F-AA7C-4A68-90F9-CE7CAC963127}"/>
          </ac:spMkLst>
        </pc:spChg>
      </pc:sldChg>
      <pc:sldChg chg="modSp mod">
        <pc:chgData name="Bruce McNevin" userId="62a118a7a3638a41" providerId="LiveId" clId="{E82C65B9-07D9-4A32-B65C-EFA04A80AD2B}" dt="2023-11-13T16:48:44.459" v="1877" actId="20577"/>
        <pc:sldMkLst>
          <pc:docMk/>
          <pc:sldMk cId="846012573" sldId="4139"/>
        </pc:sldMkLst>
        <pc:spChg chg="mod">
          <ac:chgData name="Bruce McNevin" userId="62a118a7a3638a41" providerId="LiveId" clId="{E82C65B9-07D9-4A32-B65C-EFA04A80AD2B}" dt="2023-11-13T16:48:44.459" v="1877" actId="20577"/>
          <ac:spMkLst>
            <pc:docMk/>
            <pc:sldMk cId="846012573" sldId="4139"/>
            <ac:spMk id="2" creationId="{98443090-A011-43AA-9278-6912A60BE883}"/>
          </ac:spMkLst>
        </pc:spChg>
        <pc:spChg chg="mod">
          <ac:chgData name="Bruce McNevin" userId="62a118a7a3638a41" providerId="LiveId" clId="{E82C65B9-07D9-4A32-B65C-EFA04A80AD2B}" dt="2023-11-13T16:48:15.709" v="1860" actId="207"/>
          <ac:spMkLst>
            <pc:docMk/>
            <pc:sldMk cId="846012573" sldId="4139"/>
            <ac:spMk id="3" creationId="{08676D80-9B79-4ED2-885B-B994B56BB426}"/>
          </ac:spMkLst>
        </pc:spChg>
      </pc:sldChg>
      <pc:sldChg chg="modSp mod">
        <pc:chgData name="Bruce McNevin" userId="62a118a7a3638a41" providerId="LiveId" clId="{E82C65B9-07D9-4A32-B65C-EFA04A80AD2B}" dt="2023-11-13T16:51:44.177" v="1904" actId="1076"/>
        <pc:sldMkLst>
          <pc:docMk/>
          <pc:sldMk cId="589834616" sldId="4142"/>
        </pc:sldMkLst>
        <pc:spChg chg="mod">
          <ac:chgData name="Bruce McNevin" userId="62a118a7a3638a41" providerId="LiveId" clId="{E82C65B9-07D9-4A32-B65C-EFA04A80AD2B}" dt="2023-11-13T16:49:07.742" v="1894" actId="1037"/>
          <ac:spMkLst>
            <pc:docMk/>
            <pc:sldMk cId="589834616" sldId="4142"/>
            <ac:spMk id="2" creationId="{76A29813-3B93-4666-8AFC-C41CF56166EA}"/>
          </ac:spMkLst>
        </pc:spChg>
        <pc:spChg chg="mod">
          <ac:chgData name="Bruce McNevin" userId="62a118a7a3638a41" providerId="LiveId" clId="{E82C65B9-07D9-4A32-B65C-EFA04A80AD2B}" dt="2023-11-13T16:50:00.211" v="1902" actId="20577"/>
          <ac:spMkLst>
            <pc:docMk/>
            <pc:sldMk cId="589834616" sldId="4142"/>
            <ac:spMk id="5" creationId="{3E81ABD3-2903-43E2-9726-51214A0B4926}"/>
          </ac:spMkLst>
        </pc:spChg>
        <pc:picChg chg="mod">
          <ac:chgData name="Bruce McNevin" userId="62a118a7a3638a41" providerId="LiveId" clId="{E82C65B9-07D9-4A32-B65C-EFA04A80AD2B}" dt="2023-11-13T16:51:40.470" v="1903" actId="14100"/>
          <ac:picMkLst>
            <pc:docMk/>
            <pc:sldMk cId="589834616" sldId="4142"/>
            <ac:picMk id="6" creationId="{81FF9349-68D3-2CD6-323F-2E966E6695D3}"/>
          </ac:picMkLst>
        </pc:picChg>
        <pc:picChg chg="mod">
          <ac:chgData name="Bruce McNevin" userId="62a118a7a3638a41" providerId="LiveId" clId="{E82C65B9-07D9-4A32-B65C-EFA04A80AD2B}" dt="2023-11-13T16:51:44.177" v="1904" actId="1076"/>
          <ac:picMkLst>
            <pc:docMk/>
            <pc:sldMk cId="589834616" sldId="4142"/>
            <ac:picMk id="1028" creationId="{45A321D8-4A1D-47AC-BF10-E0C2831DA71C}"/>
          </ac:picMkLst>
        </pc:picChg>
      </pc:sldChg>
      <pc:sldChg chg="modSp mod modAnim">
        <pc:chgData name="Bruce McNevin" userId="62a118a7a3638a41" providerId="LiveId" clId="{E82C65B9-07D9-4A32-B65C-EFA04A80AD2B}" dt="2023-11-13T16:03:04.328" v="859" actId="255"/>
        <pc:sldMkLst>
          <pc:docMk/>
          <pc:sldMk cId="2341799014" sldId="4172"/>
        </pc:sldMkLst>
        <pc:spChg chg="mod">
          <ac:chgData name="Bruce McNevin" userId="62a118a7a3638a41" providerId="LiveId" clId="{E82C65B9-07D9-4A32-B65C-EFA04A80AD2B}" dt="2023-11-13T15:59:22.320" v="817" actId="14100"/>
          <ac:spMkLst>
            <pc:docMk/>
            <pc:sldMk cId="2341799014" sldId="4172"/>
            <ac:spMk id="2" creationId="{4AAD38F2-E12C-4703-8A3A-3FEEE5FD3275}"/>
          </ac:spMkLst>
        </pc:spChg>
        <pc:spChg chg="mod">
          <ac:chgData name="Bruce McNevin" userId="62a118a7a3638a41" providerId="LiveId" clId="{E82C65B9-07D9-4A32-B65C-EFA04A80AD2B}" dt="2023-11-13T16:03:04.328" v="859" actId="255"/>
          <ac:spMkLst>
            <pc:docMk/>
            <pc:sldMk cId="2341799014" sldId="4172"/>
            <ac:spMk id="3" creationId="{525A29C0-C018-4137-808F-40C788687CBB}"/>
          </ac:spMkLst>
        </pc:spChg>
      </pc:sldChg>
      <pc:sldChg chg="modSp mod modAnim">
        <pc:chgData name="Bruce McNevin" userId="62a118a7a3638a41" providerId="LiveId" clId="{E82C65B9-07D9-4A32-B65C-EFA04A80AD2B}" dt="2023-11-13T16:39:35.680" v="1714" actId="20577"/>
        <pc:sldMkLst>
          <pc:docMk/>
          <pc:sldMk cId="652887100" sldId="4173"/>
        </pc:sldMkLst>
        <pc:spChg chg="mod">
          <ac:chgData name="Bruce McNevin" userId="62a118a7a3638a41" providerId="LiveId" clId="{E82C65B9-07D9-4A32-B65C-EFA04A80AD2B}" dt="2023-11-13T16:39:35.680" v="1714" actId="20577"/>
          <ac:spMkLst>
            <pc:docMk/>
            <pc:sldMk cId="652887100" sldId="4173"/>
            <ac:spMk id="2" creationId="{86D763AF-E2DB-43DF-867F-DC9544CACBC6}"/>
          </ac:spMkLst>
        </pc:spChg>
        <pc:spChg chg="mod">
          <ac:chgData name="Bruce McNevin" userId="62a118a7a3638a41" providerId="LiveId" clId="{E82C65B9-07D9-4A32-B65C-EFA04A80AD2B}" dt="2023-11-13T16:03:43.435" v="863" actId="27636"/>
          <ac:spMkLst>
            <pc:docMk/>
            <pc:sldMk cId="652887100" sldId="4173"/>
            <ac:spMk id="3" creationId="{0464959A-4B94-44E8-BB38-EC231DF3D210}"/>
          </ac:spMkLst>
        </pc:spChg>
      </pc:sldChg>
      <pc:sldChg chg="modSp mod">
        <pc:chgData name="Bruce McNevin" userId="62a118a7a3638a41" providerId="LiveId" clId="{E82C65B9-07D9-4A32-B65C-EFA04A80AD2B}" dt="2023-11-13T16:39:15.864" v="1706" actId="20577"/>
        <pc:sldMkLst>
          <pc:docMk/>
          <pc:sldMk cId="3065376174" sldId="4174"/>
        </pc:sldMkLst>
        <pc:spChg chg="mod">
          <ac:chgData name="Bruce McNevin" userId="62a118a7a3638a41" providerId="LiveId" clId="{E82C65B9-07D9-4A32-B65C-EFA04A80AD2B}" dt="2023-11-13T16:39:15.864" v="1706" actId="20577"/>
          <ac:spMkLst>
            <pc:docMk/>
            <pc:sldMk cId="3065376174" sldId="4174"/>
            <ac:spMk id="2" creationId="{A7F880A3-73C3-C778-CF9C-32A2D4B8AFD3}"/>
          </ac:spMkLst>
        </pc:spChg>
      </pc:sldChg>
      <pc:sldChg chg="modSp mod">
        <pc:chgData name="Bruce McNevin" userId="62a118a7a3638a41" providerId="LiveId" clId="{E82C65B9-07D9-4A32-B65C-EFA04A80AD2B}" dt="2023-11-13T16:20:22.666" v="1323" actId="207"/>
        <pc:sldMkLst>
          <pc:docMk/>
          <pc:sldMk cId="1643360466" sldId="4315"/>
        </pc:sldMkLst>
        <pc:spChg chg="mod">
          <ac:chgData name="Bruce McNevin" userId="62a118a7a3638a41" providerId="LiveId" clId="{E82C65B9-07D9-4A32-B65C-EFA04A80AD2B}" dt="2023-11-13T16:19:29.450" v="1299" actId="6549"/>
          <ac:spMkLst>
            <pc:docMk/>
            <pc:sldMk cId="1643360466" sldId="4315"/>
            <ac:spMk id="2" creationId="{E925BF1D-E219-4F16-8F16-10F30C59C057}"/>
          </ac:spMkLst>
        </pc:spChg>
        <pc:spChg chg="mod">
          <ac:chgData name="Bruce McNevin" userId="62a118a7a3638a41" providerId="LiveId" clId="{E82C65B9-07D9-4A32-B65C-EFA04A80AD2B}" dt="2023-11-13T16:20:22.666" v="1323" actId="207"/>
          <ac:spMkLst>
            <pc:docMk/>
            <pc:sldMk cId="1643360466" sldId="4315"/>
            <ac:spMk id="3" creationId="{D40DFB6C-7356-4618-9F39-3DFFA3396232}"/>
          </ac:spMkLst>
        </pc:spChg>
      </pc:sldChg>
      <pc:sldChg chg="modSp">
        <pc:chgData name="Bruce McNevin" userId="62a118a7a3638a41" providerId="LiveId" clId="{E82C65B9-07D9-4A32-B65C-EFA04A80AD2B}" dt="2023-11-13T16:44:03.442" v="1775" actId="20577"/>
        <pc:sldMkLst>
          <pc:docMk/>
          <pc:sldMk cId="1801208742" sldId="4325"/>
        </pc:sldMkLst>
        <pc:spChg chg="mod">
          <ac:chgData name="Bruce McNevin" userId="62a118a7a3638a41" providerId="LiveId" clId="{E82C65B9-07D9-4A32-B65C-EFA04A80AD2B}" dt="2023-11-13T16:44:03.442" v="1775" actId="20577"/>
          <ac:spMkLst>
            <pc:docMk/>
            <pc:sldMk cId="1801208742" sldId="4325"/>
            <ac:spMk id="3" creationId="{4C53F1F4-CBE4-6D09-9188-9FE945B0B9D7}"/>
          </ac:spMkLst>
        </pc:spChg>
      </pc:sldChg>
      <pc:sldChg chg="modSp mod">
        <pc:chgData name="Bruce McNevin" userId="62a118a7a3638a41" providerId="LiveId" clId="{E82C65B9-07D9-4A32-B65C-EFA04A80AD2B}" dt="2023-11-13T16:38:40.902" v="1696" actId="20577"/>
        <pc:sldMkLst>
          <pc:docMk/>
          <pc:sldMk cId="3941748315" sldId="4328"/>
        </pc:sldMkLst>
        <pc:spChg chg="mod">
          <ac:chgData name="Bruce McNevin" userId="62a118a7a3638a41" providerId="LiveId" clId="{E82C65B9-07D9-4A32-B65C-EFA04A80AD2B}" dt="2023-11-13T16:38:40.902" v="1696" actId="20577"/>
          <ac:spMkLst>
            <pc:docMk/>
            <pc:sldMk cId="3941748315" sldId="4328"/>
            <ac:spMk id="2" creationId="{1593D023-DB17-93D9-6613-5A789451EEC0}"/>
          </ac:spMkLst>
        </pc:spChg>
      </pc:sldChg>
      <pc:sldChg chg="modSp mod">
        <pc:chgData name="Bruce McNevin" userId="62a118a7a3638a41" providerId="LiveId" clId="{E82C65B9-07D9-4A32-B65C-EFA04A80AD2B}" dt="2023-11-13T16:45:32.668" v="1805" actId="20577"/>
        <pc:sldMkLst>
          <pc:docMk/>
          <pc:sldMk cId="1053348529" sldId="4337"/>
        </pc:sldMkLst>
        <pc:spChg chg="mod">
          <ac:chgData name="Bruce McNevin" userId="62a118a7a3638a41" providerId="LiveId" clId="{E82C65B9-07D9-4A32-B65C-EFA04A80AD2B}" dt="2023-11-13T16:45:32.668" v="1805" actId="20577"/>
          <ac:spMkLst>
            <pc:docMk/>
            <pc:sldMk cId="1053348529" sldId="4337"/>
            <ac:spMk id="2" creationId="{5F078B25-B39A-8558-5D51-6841ABF4FB90}"/>
          </ac:spMkLst>
        </pc:spChg>
      </pc:sldChg>
      <pc:sldChg chg="delSp modSp mod">
        <pc:chgData name="Bruce McNevin" userId="62a118a7a3638a41" providerId="LiveId" clId="{E82C65B9-07D9-4A32-B65C-EFA04A80AD2B}" dt="2023-11-13T16:46:51.082" v="1841" actId="27636"/>
        <pc:sldMkLst>
          <pc:docMk/>
          <pc:sldMk cId="2597150727" sldId="4338"/>
        </pc:sldMkLst>
        <pc:spChg chg="mod">
          <ac:chgData name="Bruce McNevin" userId="62a118a7a3638a41" providerId="LiveId" clId="{E82C65B9-07D9-4A32-B65C-EFA04A80AD2B}" dt="2023-11-13T16:45:48.815" v="1833" actId="207"/>
          <ac:spMkLst>
            <pc:docMk/>
            <pc:sldMk cId="2597150727" sldId="4338"/>
            <ac:spMk id="2" creationId="{00403C45-834E-A722-5AB6-9C6EC9F2241A}"/>
          </ac:spMkLst>
        </pc:spChg>
        <pc:spChg chg="mod">
          <ac:chgData name="Bruce McNevin" userId="62a118a7a3638a41" providerId="LiveId" clId="{E82C65B9-07D9-4A32-B65C-EFA04A80AD2B}" dt="2023-11-13T16:46:51.082" v="1841" actId="27636"/>
          <ac:spMkLst>
            <pc:docMk/>
            <pc:sldMk cId="2597150727" sldId="4338"/>
            <ac:spMk id="3" creationId="{5B105011-5477-BCA2-D7BB-A3C729195AA6}"/>
          </ac:spMkLst>
        </pc:spChg>
        <pc:spChg chg="del mod">
          <ac:chgData name="Bruce McNevin" userId="62a118a7a3638a41" providerId="LiveId" clId="{E82C65B9-07D9-4A32-B65C-EFA04A80AD2B}" dt="2023-11-13T16:46:35.046" v="1839" actId="478"/>
          <ac:spMkLst>
            <pc:docMk/>
            <pc:sldMk cId="2597150727" sldId="4338"/>
            <ac:spMk id="6" creationId="{416A8EEB-2B9F-A8EF-D0D4-B203056BFB7C}"/>
          </ac:spMkLst>
        </pc:spChg>
      </pc:sldChg>
      <pc:sldChg chg="modSp mod">
        <pc:chgData name="Bruce McNevin" userId="62a118a7a3638a41" providerId="LiveId" clId="{E82C65B9-07D9-4A32-B65C-EFA04A80AD2B}" dt="2023-11-13T16:47:14.664" v="1849" actId="207"/>
        <pc:sldMkLst>
          <pc:docMk/>
          <pc:sldMk cId="348691259" sldId="4339"/>
        </pc:sldMkLst>
        <pc:spChg chg="mod">
          <ac:chgData name="Bruce McNevin" userId="62a118a7a3638a41" providerId="LiveId" clId="{E82C65B9-07D9-4A32-B65C-EFA04A80AD2B}" dt="2023-11-13T16:47:14.664" v="1849" actId="207"/>
          <ac:spMkLst>
            <pc:docMk/>
            <pc:sldMk cId="348691259" sldId="4339"/>
            <ac:spMk id="2" creationId="{5CEDB198-E0F7-96EB-A945-C4ECC783346C}"/>
          </ac:spMkLst>
        </pc:spChg>
      </pc:sldChg>
      <pc:sldChg chg="modSp mod">
        <pc:chgData name="Bruce McNevin" userId="62a118a7a3638a41" providerId="LiveId" clId="{E82C65B9-07D9-4A32-B65C-EFA04A80AD2B}" dt="2023-11-13T16:44:56.360" v="1793" actId="27636"/>
        <pc:sldMkLst>
          <pc:docMk/>
          <pc:sldMk cId="248600063" sldId="4340"/>
        </pc:sldMkLst>
        <pc:spChg chg="mod">
          <ac:chgData name="Bruce McNevin" userId="62a118a7a3638a41" providerId="LiveId" clId="{E82C65B9-07D9-4A32-B65C-EFA04A80AD2B}" dt="2023-11-13T16:44:45.222" v="1791" actId="1038"/>
          <ac:spMkLst>
            <pc:docMk/>
            <pc:sldMk cId="248600063" sldId="4340"/>
            <ac:spMk id="2" creationId="{291B52FB-9767-9498-DD9A-CEC367CA56F6}"/>
          </ac:spMkLst>
        </pc:spChg>
        <pc:spChg chg="mod">
          <ac:chgData name="Bruce McNevin" userId="62a118a7a3638a41" providerId="LiveId" clId="{E82C65B9-07D9-4A32-B65C-EFA04A80AD2B}" dt="2023-11-13T16:44:56.360" v="1793" actId="27636"/>
          <ac:spMkLst>
            <pc:docMk/>
            <pc:sldMk cId="248600063" sldId="4340"/>
            <ac:spMk id="3" creationId="{D663DDAB-D2C0-C2F3-CB8D-893A277D4EF2}"/>
          </ac:spMkLst>
        </pc:spChg>
      </pc:sldChg>
      <pc:sldChg chg="modSp mod">
        <pc:chgData name="Bruce McNevin" userId="62a118a7a3638a41" providerId="LiveId" clId="{E82C65B9-07D9-4A32-B65C-EFA04A80AD2B}" dt="2023-11-13T16:42:07.362" v="1764" actId="207"/>
        <pc:sldMkLst>
          <pc:docMk/>
          <pc:sldMk cId="1375383524" sldId="4341"/>
        </pc:sldMkLst>
        <pc:spChg chg="mod">
          <ac:chgData name="Bruce McNevin" userId="62a118a7a3638a41" providerId="LiveId" clId="{E82C65B9-07D9-4A32-B65C-EFA04A80AD2B}" dt="2023-11-13T15:24:15.916" v="124" actId="6549"/>
          <ac:spMkLst>
            <pc:docMk/>
            <pc:sldMk cId="1375383524" sldId="4341"/>
            <ac:spMk id="2" creationId="{47EDCE9F-DCBA-54CD-EFB0-98585C5D560A}"/>
          </ac:spMkLst>
        </pc:spChg>
        <pc:spChg chg="mod">
          <ac:chgData name="Bruce McNevin" userId="62a118a7a3638a41" providerId="LiveId" clId="{E82C65B9-07D9-4A32-B65C-EFA04A80AD2B}" dt="2023-11-13T16:42:07.362" v="1764" actId="207"/>
          <ac:spMkLst>
            <pc:docMk/>
            <pc:sldMk cId="1375383524" sldId="4341"/>
            <ac:spMk id="3" creationId="{61959AE1-D4A4-DB4F-E146-6367C22A0247}"/>
          </ac:spMkLst>
        </pc:spChg>
      </pc:sldChg>
      <pc:sldChg chg="addSp delSp modSp del mod">
        <pc:chgData name="Bruce McNevin" userId="62a118a7a3638a41" providerId="LiveId" clId="{E82C65B9-07D9-4A32-B65C-EFA04A80AD2B}" dt="2023-11-13T15:45:08.106" v="691" actId="47"/>
        <pc:sldMkLst>
          <pc:docMk/>
          <pc:sldMk cId="1959578708" sldId="4342"/>
        </pc:sldMkLst>
        <pc:spChg chg="mod">
          <ac:chgData name="Bruce McNevin" userId="62a118a7a3638a41" providerId="LiveId" clId="{E82C65B9-07D9-4A32-B65C-EFA04A80AD2B}" dt="2023-11-13T15:27:20.217" v="203" actId="6549"/>
          <ac:spMkLst>
            <pc:docMk/>
            <pc:sldMk cId="1959578708" sldId="4342"/>
            <ac:spMk id="2" creationId="{0FA2E8B5-E9B6-4E50-26DE-783908C2A54E}"/>
          </ac:spMkLst>
        </pc:spChg>
        <pc:spChg chg="add mod">
          <ac:chgData name="Bruce McNevin" userId="62a118a7a3638a41" providerId="LiveId" clId="{E82C65B9-07D9-4A32-B65C-EFA04A80AD2B}" dt="2023-11-13T15:25:51.211" v="156" actId="478"/>
          <ac:spMkLst>
            <pc:docMk/>
            <pc:sldMk cId="1959578708" sldId="4342"/>
            <ac:spMk id="5" creationId="{44CB725F-E2A1-782B-EB9E-494A1E08D92B}"/>
          </ac:spMkLst>
        </pc:spChg>
        <pc:spChg chg="del mod">
          <ac:chgData name="Bruce McNevin" userId="62a118a7a3638a41" providerId="LiveId" clId="{E82C65B9-07D9-4A32-B65C-EFA04A80AD2B}" dt="2023-11-13T15:25:51.211" v="156" actId="478"/>
          <ac:spMkLst>
            <pc:docMk/>
            <pc:sldMk cId="1959578708" sldId="4342"/>
            <ac:spMk id="27" creationId="{D39A25C2-F440-CD78-D054-95D5A523483F}"/>
          </ac:spMkLst>
        </pc:spChg>
      </pc:sldChg>
      <pc:sldChg chg="modSp mod">
        <pc:chgData name="Bruce McNevin" userId="62a118a7a3638a41" providerId="LiveId" clId="{E82C65B9-07D9-4A32-B65C-EFA04A80AD2B}" dt="2023-11-13T15:29:29.694" v="277" actId="20577"/>
        <pc:sldMkLst>
          <pc:docMk/>
          <pc:sldMk cId="2219589510" sldId="4345"/>
        </pc:sldMkLst>
        <pc:spChg chg="mod">
          <ac:chgData name="Bruce McNevin" userId="62a118a7a3638a41" providerId="LiveId" clId="{E82C65B9-07D9-4A32-B65C-EFA04A80AD2B}" dt="2023-11-13T15:28:43.129" v="257" actId="20577"/>
          <ac:spMkLst>
            <pc:docMk/>
            <pc:sldMk cId="2219589510" sldId="4345"/>
            <ac:spMk id="2" creationId="{1529BAC0-A65A-9C57-F8C5-9A6E0D787F93}"/>
          </ac:spMkLst>
        </pc:spChg>
        <pc:spChg chg="mod">
          <ac:chgData name="Bruce McNevin" userId="62a118a7a3638a41" providerId="LiveId" clId="{E82C65B9-07D9-4A32-B65C-EFA04A80AD2B}" dt="2023-11-13T15:29:29.694" v="277" actId="20577"/>
          <ac:spMkLst>
            <pc:docMk/>
            <pc:sldMk cId="2219589510" sldId="4345"/>
            <ac:spMk id="3" creationId="{994B98E5-F81A-9567-ECD0-C4E077122F49}"/>
          </ac:spMkLst>
        </pc:spChg>
      </pc:sldChg>
      <pc:sldChg chg="modSp mod">
        <pc:chgData name="Bruce McNevin" userId="62a118a7a3638a41" providerId="LiveId" clId="{E82C65B9-07D9-4A32-B65C-EFA04A80AD2B}" dt="2023-11-13T16:38:29.149" v="1690" actId="20577"/>
        <pc:sldMkLst>
          <pc:docMk/>
          <pc:sldMk cId="711247926" sldId="4346"/>
        </pc:sldMkLst>
        <pc:spChg chg="mod">
          <ac:chgData name="Bruce McNevin" userId="62a118a7a3638a41" providerId="LiveId" clId="{E82C65B9-07D9-4A32-B65C-EFA04A80AD2B}" dt="2023-11-13T16:38:29.149" v="1690" actId="20577"/>
          <ac:spMkLst>
            <pc:docMk/>
            <pc:sldMk cId="711247926" sldId="4346"/>
            <ac:spMk id="2" creationId="{B49757E4-184E-893F-E1B0-772517305F9D}"/>
          </ac:spMkLst>
        </pc:spChg>
        <pc:spChg chg="mod">
          <ac:chgData name="Bruce McNevin" userId="62a118a7a3638a41" providerId="LiveId" clId="{E82C65B9-07D9-4A32-B65C-EFA04A80AD2B}" dt="2023-11-13T16:17:14.776" v="1240" actId="207"/>
          <ac:spMkLst>
            <pc:docMk/>
            <pc:sldMk cId="711247926" sldId="4346"/>
            <ac:spMk id="3" creationId="{E26BFBFB-761D-8C57-3252-FB9ACAA1A3EE}"/>
          </ac:spMkLst>
        </pc:spChg>
      </pc:sldChg>
      <pc:sldChg chg="modSp mod">
        <pc:chgData name="Bruce McNevin" userId="62a118a7a3638a41" providerId="LiveId" clId="{E82C65B9-07D9-4A32-B65C-EFA04A80AD2B}" dt="2023-11-13T16:18:26" v="1264" actId="1037"/>
        <pc:sldMkLst>
          <pc:docMk/>
          <pc:sldMk cId="4202425775" sldId="4347"/>
        </pc:sldMkLst>
        <pc:spChg chg="mod">
          <ac:chgData name="Bruce McNevin" userId="62a118a7a3638a41" providerId="LiveId" clId="{E82C65B9-07D9-4A32-B65C-EFA04A80AD2B}" dt="2023-11-13T16:18:26" v="1264" actId="1037"/>
          <ac:spMkLst>
            <pc:docMk/>
            <pc:sldMk cId="4202425775" sldId="4347"/>
            <ac:spMk id="2" creationId="{A8C7FF86-B9E0-028D-BC49-B0119B9A8CF8}"/>
          </ac:spMkLst>
        </pc:spChg>
        <pc:graphicFrameChg chg="mod modGraphic">
          <ac:chgData name="Bruce McNevin" userId="62a118a7a3638a41" providerId="LiveId" clId="{E82C65B9-07D9-4A32-B65C-EFA04A80AD2B}" dt="2023-11-13T16:17:46.968" v="1243" actId="12"/>
          <ac:graphicFrameMkLst>
            <pc:docMk/>
            <pc:sldMk cId="4202425775" sldId="4347"/>
            <ac:graphicFrameMk id="5" creationId="{4E4D164B-9847-5E6D-569F-A8DADBD65B01}"/>
          </ac:graphicFrameMkLst>
        </pc:graphicFrameChg>
      </pc:sldChg>
      <pc:sldChg chg="modSp mod">
        <pc:chgData name="Bruce McNevin" userId="62a118a7a3638a41" providerId="LiveId" clId="{E82C65B9-07D9-4A32-B65C-EFA04A80AD2B}" dt="2023-11-13T16:09:18.320" v="1040" actId="20577"/>
        <pc:sldMkLst>
          <pc:docMk/>
          <pc:sldMk cId="762761409" sldId="4348"/>
        </pc:sldMkLst>
        <pc:spChg chg="mod">
          <ac:chgData name="Bruce McNevin" userId="62a118a7a3638a41" providerId="LiveId" clId="{E82C65B9-07D9-4A32-B65C-EFA04A80AD2B}" dt="2023-11-13T16:08:15.744" v="1007" actId="20577"/>
          <ac:spMkLst>
            <pc:docMk/>
            <pc:sldMk cId="762761409" sldId="4348"/>
            <ac:spMk id="2" creationId="{556704C1-2250-8076-C65F-0D83F812E15B}"/>
          </ac:spMkLst>
        </pc:spChg>
        <pc:spChg chg="mod">
          <ac:chgData name="Bruce McNevin" userId="62a118a7a3638a41" providerId="LiveId" clId="{E82C65B9-07D9-4A32-B65C-EFA04A80AD2B}" dt="2023-11-13T16:09:18.320" v="1040" actId="20577"/>
          <ac:spMkLst>
            <pc:docMk/>
            <pc:sldMk cId="762761409" sldId="4348"/>
            <ac:spMk id="3" creationId="{60336F09-DB56-B7CE-4721-D57D457CBCC0}"/>
          </ac:spMkLst>
        </pc:spChg>
      </pc:sldChg>
      <pc:sldChg chg="modSp mod">
        <pc:chgData name="Bruce McNevin" userId="62a118a7a3638a41" providerId="LiveId" clId="{E82C65B9-07D9-4A32-B65C-EFA04A80AD2B}" dt="2023-11-13T16:41:12.020" v="1753" actId="207"/>
        <pc:sldMkLst>
          <pc:docMk/>
          <pc:sldMk cId="3586865216" sldId="4349"/>
        </pc:sldMkLst>
        <pc:spChg chg="mod">
          <ac:chgData name="Bruce McNevin" userId="62a118a7a3638a41" providerId="LiveId" clId="{E82C65B9-07D9-4A32-B65C-EFA04A80AD2B}" dt="2023-11-13T16:41:04.674" v="1752" actId="20577"/>
          <ac:spMkLst>
            <pc:docMk/>
            <pc:sldMk cId="3586865216" sldId="4349"/>
            <ac:spMk id="2" creationId="{2F0F6EA0-E39F-09B5-97AD-C07B3076DB53}"/>
          </ac:spMkLst>
        </pc:spChg>
        <pc:spChg chg="mod">
          <ac:chgData name="Bruce McNevin" userId="62a118a7a3638a41" providerId="LiveId" clId="{E82C65B9-07D9-4A32-B65C-EFA04A80AD2B}" dt="2023-11-13T16:41:12.020" v="1753" actId="207"/>
          <ac:spMkLst>
            <pc:docMk/>
            <pc:sldMk cId="3586865216" sldId="4349"/>
            <ac:spMk id="3" creationId="{F8C736E8-3721-C523-7915-EB516EDA6CD4}"/>
          </ac:spMkLst>
        </pc:spChg>
      </pc:sldChg>
      <pc:sldChg chg="modSp mod">
        <pc:chgData name="Bruce McNevin" userId="62a118a7a3638a41" providerId="LiveId" clId="{E82C65B9-07D9-4A32-B65C-EFA04A80AD2B}" dt="2023-11-13T16:40:46.258" v="1742" actId="207"/>
        <pc:sldMkLst>
          <pc:docMk/>
          <pc:sldMk cId="1154002415" sldId="4350"/>
        </pc:sldMkLst>
        <pc:spChg chg="mod">
          <ac:chgData name="Bruce McNevin" userId="62a118a7a3638a41" providerId="LiveId" clId="{E82C65B9-07D9-4A32-B65C-EFA04A80AD2B}" dt="2023-11-13T16:40:36.863" v="1741" actId="20577"/>
          <ac:spMkLst>
            <pc:docMk/>
            <pc:sldMk cId="1154002415" sldId="4350"/>
            <ac:spMk id="2" creationId="{D9076CBD-1CE9-986F-7746-D9C67ED3AEC6}"/>
          </ac:spMkLst>
        </pc:spChg>
        <pc:spChg chg="mod">
          <ac:chgData name="Bruce McNevin" userId="62a118a7a3638a41" providerId="LiveId" clId="{E82C65B9-07D9-4A32-B65C-EFA04A80AD2B}" dt="2023-11-13T16:40:46.258" v="1742" actId="207"/>
          <ac:spMkLst>
            <pc:docMk/>
            <pc:sldMk cId="1154002415" sldId="4350"/>
            <ac:spMk id="3" creationId="{3DE111D9-2D1B-C842-8416-33BB7CA72689}"/>
          </ac:spMkLst>
        </pc:spChg>
      </pc:sldChg>
      <pc:sldChg chg="modSp mod">
        <pc:chgData name="Bruce McNevin" userId="62a118a7a3638a41" providerId="LiveId" clId="{E82C65B9-07D9-4A32-B65C-EFA04A80AD2B}" dt="2023-11-13T16:40:23.004" v="1733" actId="20577"/>
        <pc:sldMkLst>
          <pc:docMk/>
          <pc:sldMk cId="1718363753" sldId="4351"/>
        </pc:sldMkLst>
        <pc:spChg chg="mod">
          <ac:chgData name="Bruce McNevin" userId="62a118a7a3638a41" providerId="LiveId" clId="{E82C65B9-07D9-4A32-B65C-EFA04A80AD2B}" dt="2023-11-13T16:40:23.004" v="1733" actId="20577"/>
          <ac:spMkLst>
            <pc:docMk/>
            <pc:sldMk cId="1718363753" sldId="4351"/>
            <ac:spMk id="2" creationId="{33D58C7B-E8EB-CFCF-8916-B747615C7F04}"/>
          </ac:spMkLst>
        </pc:spChg>
      </pc:sldChg>
      <pc:sldChg chg="modSp mod">
        <pc:chgData name="Bruce McNevin" userId="62a118a7a3638a41" providerId="LiveId" clId="{E82C65B9-07D9-4A32-B65C-EFA04A80AD2B}" dt="2023-11-13T15:21:21.392" v="54" actId="255"/>
        <pc:sldMkLst>
          <pc:docMk/>
          <pc:sldMk cId="4077032931" sldId="4353"/>
        </pc:sldMkLst>
        <pc:spChg chg="mod">
          <ac:chgData name="Bruce McNevin" userId="62a118a7a3638a41" providerId="LiveId" clId="{E82C65B9-07D9-4A32-B65C-EFA04A80AD2B}" dt="2023-11-13T15:21:21.392" v="54" actId="255"/>
          <ac:spMkLst>
            <pc:docMk/>
            <pc:sldMk cId="4077032931" sldId="4353"/>
            <ac:spMk id="3" creationId="{7A32D0FD-A160-BEE7-91BA-3F92FFF7881C}"/>
          </ac:spMkLst>
        </pc:spChg>
      </pc:sldChg>
      <pc:sldChg chg="modSp mod">
        <pc:chgData name="Bruce McNevin" userId="62a118a7a3638a41" providerId="LiveId" clId="{E82C65B9-07D9-4A32-B65C-EFA04A80AD2B}" dt="2023-11-13T15:21:30.683" v="55" actId="255"/>
        <pc:sldMkLst>
          <pc:docMk/>
          <pc:sldMk cId="1380241981" sldId="4354"/>
        </pc:sldMkLst>
        <pc:spChg chg="mod">
          <ac:chgData name="Bruce McNevin" userId="62a118a7a3638a41" providerId="LiveId" clId="{E82C65B9-07D9-4A32-B65C-EFA04A80AD2B}" dt="2023-11-13T15:17:45.759" v="25" actId="1037"/>
          <ac:spMkLst>
            <pc:docMk/>
            <pc:sldMk cId="1380241981" sldId="4354"/>
            <ac:spMk id="2" creationId="{FFB6F6EE-16BD-D1A8-95FB-05257EF8BE5F}"/>
          </ac:spMkLst>
        </pc:spChg>
        <pc:spChg chg="mod">
          <ac:chgData name="Bruce McNevin" userId="62a118a7a3638a41" providerId="LiveId" clId="{E82C65B9-07D9-4A32-B65C-EFA04A80AD2B}" dt="2023-11-13T15:21:30.683" v="55" actId="255"/>
          <ac:spMkLst>
            <pc:docMk/>
            <pc:sldMk cId="1380241981" sldId="4354"/>
            <ac:spMk id="3" creationId="{725D4095-76E9-C9CE-3968-2B5CF4FA8F79}"/>
          </ac:spMkLst>
        </pc:spChg>
      </pc:sldChg>
      <pc:sldChg chg="modSp mod">
        <pc:chgData name="Bruce McNevin" userId="62a118a7a3638a41" providerId="LiveId" clId="{E82C65B9-07D9-4A32-B65C-EFA04A80AD2B}" dt="2023-11-13T15:45:44.057" v="698" actId="1038"/>
        <pc:sldMkLst>
          <pc:docMk/>
          <pc:sldMk cId="3688176529" sldId="4355"/>
        </pc:sldMkLst>
        <pc:spChg chg="mod">
          <ac:chgData name="Bruce McNevin" userId="62a118a7a3638a41" providerId="LiveId" clId="{E82C65B9-07D9-4A32-B65C-EFA04A80AD2B}" dt="2023-11-13T15:45:44.057" v="698" actId="1038"/>
          <ac:spMkLst>
            <pc:docMk/>
            <pc:sldMk cId="3688176529" sldId="4355"/>
            <ac:spMk id="2" creationId="{DB3BBDB7-2FAE-1024-FD9F-FACEEFBDBF00}"/>
          </ac:spMkLst>
        </pc:spChg>
        <pc:spChg chg="mod">
          <ac:chgData name="Bruce McNevin" userId="62a118a7a3638a41" providerId="LiveId" clId="{E82C65B9-07D9-4A32-B65C-EFA04A80AD2B}" dt="2023-11-13T15:21:41.275" v="56" actId="255"/>
          <ac:spMkLst>
            <pc:docMk/>
            <pc:sldMk cId="3688176529" sldId="4355"/>
            <ac:spMk id="3" creationId="{EABCCA45-9739-EF1F-CD72-3773B6F0CE41}"/>
          </ac:spMkLst>
        </pc:spChg>
      </pc:sldChg>
      <pc:sldChg chg="modSp mod">
        <pc:chgData name="Bruce McNevin" userId="62a118a7a3638a41" providerId="LiveId" clId="{E82C65B9-07D9-4A32-B65C-EFA04A80AD2B}" dt="2023-11-13T15:21:52.106" v="57" actId="255"/>
        <pc:sldMkLst>
          <pc:docMk/>
          <pc:sldMk cId="1363684859" sldId="4356"/>
        </pc:sldMkLst>
        <pc:spChg chg="mod">
          <ac:chgData name="Bruce McNevin" userId="62a118a7a3638a41" providerId="LiveId" clId="{E82C65B9-07D9-4A32-B65C-EFA04A80AD2B}" dt="2023-11-13T15:20:33.474" v="46" actId="207"/>
          <ac:spMkLst>
            <pc:docMk/>
            <pc:sldMk cId="1363684859" sldId="4356"/>
            <ac:spMk id="2" creationId="{C059D5F3-6B75-96F5-EDBD-845E1F630147}"/>
          </ac:spMkLst>
        </pc:spChg>
        <pc:spChg chg="mod">
          <ac:chgData name="Bruce McNevin" userId="62a118a7a3638a41" providerId="LiveId" clId="{E82C65B9-07D9-4A32-B65C-EFA04A80AD2B}" dt="2023-11-13T15:21:52.106" v="57" actId="255"/>
          <ac:spMkLst>
            <pc:docMk/>
            <pc:sldMk cId="1363684859" sldId="4356"/>
            <ac:spMk id="3" creationId="{AD994692-1D7B-8DBC-D034-270998A250C2}"/>
          </ac:spMkLst>
        </pc:spChg>
      </pc:sldChg>
      <pc:sldChg chg="modSp mod">
        <pc:chgData name="Bruce McNevin" userId="62a118a7a3638a41" providerId="LiveId" clId="{E82C65B9-07D9-4A32-B65C-EFA04A80AD2B}" dt="2023-11-13T16:40:07.338" v="1725" actId="20577"/>
        <pc:sldMkLst>
          <pc:docMk/>
          <pc:sldMk cId="2511700315" sldId="4357"/>
        </pc:sldMkLst>
        <pc:spChg chg="mod">
          <ac:chgData name="Bruce McNevin" userId="62a118a7a3638a41" providerId="LiveId" clId="{E82C65B9-07D9-4A32-B65C-EFA04A80AD2B}" dt="2023-11-13T16:40:07.338" v="1725" actId="20577"/>
          <ac:spMkLst>
            <pc:docMk/>
            <pc:sldMk cId="2511700315" sldId="4357"/>
            <ac:spMk id="2" creationId="{D04423EA-FD83-6BEB-CF6C-6C4EF9953B12}"/>
          </ac:spMkLst>
        </pc:spChg>
      </pc:sldChg>
      <pc:sldChg chg="modSp mod">
        <pc:chgData name="Bruce McNevin" userId="62a118a7a3638a41" providerId="LiveId" clId="{E82C65B9-07D9-4A32-B65C-EFA04A80AD2B}" dt="2023-11-13T16:40:01.255" v="1723" actId="20577"/>
        <pc:sldMkLst>
          <pc:docMk/>
          <pc:sldMk cId="1561570446" sldId="4358"/>
        </pc:sldMkLst>
        <pc:spChg chg="mod">
          <ac:chgData name="Bruce McNevin" userId="62a118a7a3638a41" providerId="LiveId" clId="{E82C65B9-07D9-4A32-B65C-EFA04A80AD2B}" dt="2023-11-13T16:40:01.255" v="1723" actId="20577"/>
          <ac:spMkLst>
            <pc:docMk/>
            <pc:sldMk cId="1561570446" sldId="4358"/>
            <ac:spMk id="2" creationId="{96F1445B-BA2E-6BB9-2D0D-2207AFCBB3C1}"/>
          </ac:spMkLst>
        </pc:spChg>
        <pc:spChg chg="mod">
          <ac:chgData name="Bruce McNevin" userId="62a118a7a3638a41" providerId="LiveId" clId="{E82C65B9-07D9-4A32-B65C-EFA04A80AD2B}" dt="2023-11-13T15:54:39.638" v="729" actId="115"/>
          <ac:spMkLst>
            <pc:docMk/>
            <pc:sldMk cId="1561570446" sldId="4358"/>
            <ac:spMk id="3" creationId="{477528C2-3595-5432-0185-CBF12430ABF1}"/>
          </ac:spMkLst>
        </pc:spChg>
      </pc:sldChg>
      <pc:sldChg chg="modSp mod">
        <pc:chgData name="Bruce McNevin" userId="62a118a7a3638a41" providerId="LiveId" clId="{E82C65B9-07D9-4A32-B65C-EFA04A80AD2B}" dt="2023-11-13T15:57:41.110" v="784" actId="207"/>
        <pc:sldMkLst>
          <pc:docMk/>
          <pc:sldMk cId="2553599521" sldId="4359"/>
        </pc:sldMkLst>
        <pc:spChg chg="mod">
          <ac:chgData name="Bruce McNevin" userId="62a118a7a3638a41" providerId="LiveId" clId="{E82C65B9-07D9-4A32-B65C-EFA04A80AD2B}" dt="2023-11-13T15:57:41.110" v="784" actId="207"/>
          <ac:spMkLst>
            <pc:docMk/>
            <pc:sldMk cId="2553599521" sldId="4359"/>
            <ac:spMk id="2" creationId="{3AED17AD-CB84-9DF6-D5C0-63E0B5B91B9C}"/>
          </ac:spMkLst>
        </pc:spChg>
      </pc:sldChg>
      <pc:sldChg chg="modSp mod">
        <pc:chgData name="Bruce McNevin" userId="62a118a7a3638a41" providerId="LiveId" clId="{E82C65B9-07D9-4A32-B65C-EFA04A80AD2B}" dt="2023-11-13T16:04:44.710" v="881" actId="20577"/>
        <pc:sldMkLst>
          <pc:docMk/>
          <pc:sldMk cId="2982494322" sldId="4360"/>
        </pc:sldMkLst>
        <pc:spChg chg="mod">
          <ac:chgData name="Bruce McNevin" userId="62a118a7a3638a41" providerId="LiveId" clId="{E82C65B9-07D9-4A32-B65C-EFA04A80AD2B}" dt="2023-11-13T16:04:44.710" v="881" actId="20577"/>
          <ac:spMkLst>
            <pc:docMk/>
            <pc:sldMk cId="2982494322" sldId="4360"/>
            <ac:spMk id="2" creationId="{96F6BAAB-9549-AE09-B70D-FCE501314C69}"/>
          </ac:spMkLst>
        </pc:spChg>
      </pc:sldChg>
      <pc:sldChg chg="addSp modSp mod ord">
        <pc:chgData name="Bruce McNevin" userId="62a118a7a3638a41" providerId="LiveId" clId="{E82C65B9-07D9-4A32-B65C-EFA04A80AD2B}" dt="2023-11-13T16:06:43.691" v="968" actId="1036"/>
        <pc:sldMkLst>
          <pc:docMk/>
          <pc:sldMk cId="3640098428" sldId="4361"/>
        </pc:sldMkLst>
        <pc:spChg chg="mod">
          <ac:chgData name="Bruce McNevin" userId="62a118a7a3638a41" providerId="LiveId" clId="{E82C65B9-07D9-4A32-B65C-EFA04A80AD2B}" dt="2023-11-13T16:06:43.691" v="968" actId="1036"/>
          <ac:spMkLst>
            <pc:docMk/>
            <pc:sldMk cId="3640098428" sldId="4361"/>
            <ac:spMk id="3" creationId="{B65231A7-2852-5113-732A-CF44C7449BFB}"/>
          </ac:spMkLst>
        </pc:spChg>
        <pc:spChg chg="add mod">
          <ac:chgData name="Bruce McNevin" userId="62a118a7a3638a41" providerId="LiveId" clId="{E82C65B9-07D9-4A32-B65C-EFA04A80AD2B}" dt="2023-11-13T16:05:59.243" v="931" actId="207"/>
          <ac:spMkLst>
            <pc:docMk/>
            <pc:sldMk cId="3640098428" sldId="4361"/>
            <ac:spMk id="6" creationId="{A7FD7E41-C674-D2B2-BE23-20F6BD4EC10C}"/>
          </ac:spMkLst>
        </pc:spChg>
      </pc:sldChg>
      <pc:sldChg chg="modSp mod">
        <pc:chgData name="Bruce McNevin" userId="62a118a7a3638a41" providerId="LiveId" clId="{E82C65B9-07D9-4A32-B65C-EFA04A80AD2B}" dt="2023-11-13T16:10:07.842" v="1065" actId="20577"/>
        <pc:sldMkLst>
          <pc:docMk/>
          <pc:sldMk cId="3696857978" sldId="4362"/>
        </pc:sldMkLst>
        <pc:spChg chg="mod">
          <ac:chgData name="Bruce McNevin" userId="62a118a7a3638a41" providerId="LiveId" clId="{E82C65B9-07D9-4A32-B65C-EFA04A80AD2B}" dt="2023-11-13T16:09:41.802" v="1063" actId="20577"/>
          <ac:spMkLst>
            <pc:docMk/>
            <pc:sldMk cId="3696857978" sldId="4362"/>
            <ac:spMk id="2" creationId="{038F897B-8BD4-2A2A-149D-653ECEDCB288}"/>
          </ac:spMkLst>
        </pc:spChg>
        <pc:spChg chg="mod">
          <ac:chgData name="Bruce McNevin" userId="62a118a7a3638a41" providerId="LiveId" clId="{E82C65B9-07D9-4A32-B65C-EFA04A80AD2B}" dt="2023-11-13T16:10:07.842" v="1065" actId="20577"/>
          <ac:spMkLst>
            <pc:docMk/>
            <pc:sldMk cId="3696857978" sldId="4362"/>
            <ac:spMk id="3" creationId="{583E81A9-95B8-454B-1C9D-52D68E920DB8}"/>
          </ac:spMkLst>
        </pc:spChg>
      </pc:sldChg>
      <pc:sldChg chg="modSp mod">
        <pc:chgData name="Bruce McNevin" userId="62a118a7a3638a41" providerId="LiveId" clId="{E82C65B9-07D9-4A32-B65C-EFA04A80AD2B}" dt="2023-11-13T16:28:39.243" v="1476" actId="6549"/>
        <pc:sldMkLst>
          <pc:docMk/>
          <pc:sldMk cId="1919664624" sldId="4363"/>
        </pc:sldMkLst>
        <pc:spChg chg="mod">
          <ac:chgData name="Bruce McNevin" userId="62a118a7a3638a41" providerId="LiveId" clId="{E82C65B9-07D9-4A32-B65C-EFA04A80AD2B}" dt="2023-11-13T16:26:46.821" v="1466" actId="14100"/>
          <ac:spMkLst>
            <pc:docMk/>
            <pc:sldMk cId="1919664624" sldId="4363"/>
            <ac:spMk id="2" creationId="{D7CBDAF4-D22B-03DC-F933-DA60F0859F50}"/>
          </ac:spMkLst>
        </pc:spChg>
        <pc:spChg chg="mod">
          <ac:chgData name="Bruce McNevin" userId="62a118a7a3638a41" providerId="LiveId" clId="{E82C65B9-07D9-4A32-B65C-EFA04A80AD2B}" dt="2023-11-13T16:28:39.243" v="1476" actId="6549"/>
          <ac:spMkLst>
            <pc:docMk/>
            <pc:sldMk cId="1919664624" sldId="4363"/>
            <ac:spMk id="3" creationId="{2E00D40F-915C-9590-6B79-90E061E6C2F6}"/>
          </ac:spMkLst>
        </pc:spChg>
      </pc:sldChg>
      <pc:sldChg chg="modSp mod">
        <pc:chgData name="Bruce McNevin" userId="62a118a7a3638a41" providerId="LiveId" clId="{E82C65B9-07D9-4A32-B65C-EFA04A80AD2B}" dt="2023-11-13T16:07:40.467" v="995" actId="11"/>
        <pc:sldMkLst>
          <pc:docMk/>
          <pc:sldMk cId="1323518670" sldId="4364"/>
        </pc:sldMkLst>
        <pc:spChg chg="mod">
          <ac:chgData name="Bruce McNevin" userId="62a118a7a3638a41" providerId="LiveId" clId="{E82C65B9-07D9-4A32-B65C-EFA04A80AD2B}" dt="2023-11-13T16:07:11.970" v="982" actId="20577"/>
          <ac:spMkLst>
            <pc:docMk/>
            <pc:sldMk cId="1323518670" sldId="4364"/>
            <ac:spMk id="2" creationId="{28451974-6FB3-A6B7-DED8-4C791427EE91}"/>
          </ac:spMkLst>
        </pc:spChg>
        <pc:spChg chg="mod">
          <ac:chgData name="Bruce McNevin" userId="62a118a7a3638a41" providerId="LiveId" clId="{E82C65B9-07D9-4A32-B65C-EFA04A80AD2B}" dt="2023-11-13T16:07:40.467" v="995" actId="11"/>
          <ac:spMkLst>
            <pc:docMk/>
            <pc:sldMk cId="1323518670" sldId="4364"/>
            <ac:spMk id="3" creationId="{EFE9DFFD-D30A-440E-B73D-11FB72A7220F}"/>
          </ac:spMkLst>
        </pc:spChg>
      </pc:sldChg>
      <pc:sldChg chg="modSp mod">
        <pc:chgData name="Bruce McNevin" userId="62a118a7a3638a41" providerId="LiveId" clId="{E82C65B9-07D9-4A32-B65C-EFA04A80AD2B}" dt="2023-11-13T16:29:56.334" v="1485" actId="14100"/>
        <pc:sldMkLst>
          <pc:docMk/>
          <pc:sldMk cId="3711664757" sldId="4365"/>
        </pc:sldMkLst>
        <pc:spChg chg="mod">
          <ac:chgData name="Bruce McNevin" userId="62a118a7a3638a41" providerId="LiveId" clId="{E82C65B9-07D9-4A32-B65C-EFA04A80AD2B}" dt="2023-11-13T16:29:56.334" v="1485" actId="14100"/>
          <ac:spMkLst>
            <pc:docMk/>
            <pc:sldMk cId="3711664757" sldId="4365"/>
            <ac:spMk id="2" creationId="{F899758C-8CA6-9CFE-C138-2F5D3A715EF5}"/>
          </ac:spMkLst>
        </pc:spChg>
      </pc:sldChg>
      <pc:sldChg chg="modSp mod">
        <pc:chgData name="Bruce McNevin" userId="62a118a7a3638a41" providerId="LiveId" clId="{E82C65B9-07D9-4A32-B65C-EFA04A80AD2B}" dt="2023-11-13T16:31:42.409" v="1509" actId="11"/>
        <pc:sldMkLst>
          <pc:docMk/>
          <pc:sldMk cId="3123685759" sldId="4366"/>
        </pc:sldMkLst>
        <pc:spChg chg="mod">
          <ac:chgData name="Bruce McNevin" userId="62a118a7a3638a41" providerId="LiveId" clId="{E82C65B9-07D9-4A32-B65C-EFA04A80AD2B}" dt="2023-11-13T16:30:17.353" v="1488" actId="14100"/>
          <ac:spMkLst>
            <pc:docMk/>
            <pc:sldMk cId="3123685759" sldId="4366"/>
            <ac:spMk id="2" creationId="{CFD54D27-2216-F612-77F8-2C4C435E71C8}"/>
          </ac:spMkLst>
        </pc:spChg>
        <pc:spChg chg="mod">
          <ac:chgData name="Bruce McNevin" userId="62a118a7a3638a41" providerId="LiveId" clId="{E82C65B9-07D9-4A32-B65C-EFA04A80AD2B}" dt="2023-11-13T16:31:42.409" v="1509" actId="11"/>
          <ac:spMkLst>
            <pc:docMk/>
            <pc:sldMk cId="3123685759" sldId="4366"/>
            <ac:spMk id="3" creationId="{8BA8FB77-B04A-EF17-71ED-A219C1DA4F4D}"/>
          </ac:spMkLst>
        </pc:spChg>
      </pc:sldChg>
      <pc:sldChg chg="addSp delSp modSp add mod modAnim">
        <pc:chgData name="Bruce McNevin" userId="62a118a7a3638a41" providerId="LiveId" clId="{E82C65B9-07D9-4A32-B65C-EFA04A80AD2B}" dt="2023-11-13T15:40:31.133" v="456" actId="1076"/>
        <pc:sldMkLst>
          <pc:docMk/>
          <pc:sldMk cId="667161540" sldId="4537"/>
        </pc:sldMkLst>
        <pc:spChg chg="mod">
          <ac:chgData name="Bruce McNevin" userId="62a118a7a3638a41" providerId="LiveId" clId="{E82C65B9-07D9-4A32-B65C-EFA04A80AD2B}" dt="2023-11-13T15:40:04.039" v="452" actId="1037"/>
          <ac:spMkLst>
            <pc:docMk/>
            <pc:sldMk cId="667161540" sldId="4537"/>
            <ac:spMk id="2" creationId="{1529BAC0-A65A-9C57-F8C5-9A6E0D787F93}"/>
          </ac:spMkLst>
        </pc:spChg>
        <pc:spChg chg="del mod">
          <ac:chgData name="Bruce McNevin" userId="62a118a7a3638a41" providerId="LiveId" clId="{E82C65B9-07D9-4A32-B65C-EFA04A80AD2B}" dt="2023-11-13T15:38:51.696" v="389" actId="478"/>
          <ac:spMkLst>
            <pc:docMk/>
            <pc:sldMk cId="667161540" sldId="4537"/>
            <ac:spMk id="3" creationId="{994B98E5-F81A-9567-ECD0-C4E077122F49}"/>
          </ac:spMkLst>
        </pc:spChg>
        <pc:spChg chg="add del mod">
          <ac:chgData name="Bruce McNevin" userId="62a118a7a3638a41" providerId="LiveId" clId="{E82C65B9-07D9-4A32-B65C-EFA04A80AD2B}" dt="2023-11-13T15:38:54.206" v="390" actId="478"/>
          <ac:spMkLst>
            <pc:docMk/>
            <pc:sldMk cId="667161540" sldId="4537"/>
            <ac:spMk id="7" creationId="{4F33D8C5-5A24-C02C-0520-96D417232075}"/>
          </ac:spMkLst>
        </pc:spChg>
        <pc:spChg chg="add mod">
          <ac:chgData name="Bruce McNevin" userId="62a118a7a3638a41" providerId="LiveId" clId="{E82C65B9-07D9-4A32-B65C-EFA04A80AD2B}" dt="2023-11-13T15:40:31.133" v="456" actId="1076"/>
          <ac:spMkLst>
            <pc:docMk/>
            <pc:sldMk cId="667161540" sldId="4537"/>
            <ac:spMk id="8" creationId="{23B73A7B-966F-9C08-5DF5-A283E7EF724D}"/>
          </ac:spMkLst>
        </pc:spChg>
        <pc:picChg chg="add mod">
          <ac:chgData name="Bruce McNevin" userId="62a118a7a3638a41" providerId="LiveId" clId="{E82C65B9-07D9-4A32-B65C-EFA04A80AD2B}" dt="2023-11-13T15:40:15.051" v="454" actId="1076"/>
          <ac:picMkLst>
            <pc:docMk/>
            <pc:sldMk cId="667161540" sldId="4537"/>
            <ac:picMk id="5" creationId="{9E068ECB-A22E-FD7F-68DA-F2CAB5B81F42}"/>
          </ac:picMkLst>
        </pc:picChg>
      </pc:sldChg>
      <pc:sldChg chg="delSp add del setBg delDesignElem">
        <pc:chgData name="Bruce McNevin" userId="62a118a7a3638a41" providerId="LiveId" clId="{E82C65B9-07D9-4A32-B65C-EFA04A80AD2B}" dt="2023-11-13T15:45:03.449" v="690" actId="47"/>
        <pc:sldMkLst>
          <pc:docMk/>
          <pc:sldMk cId="3456023284" sldId="4538"/>
        </pc:sldMkLst>
        <pc:spChg chg="del">
          <ac:chgData name="Bruce McNevin" userId="62a118a7a3638a41" providerId="LiveId" clId="{E82C65B9-07D9-4A32-B65C-EFA04A80AD2B}" dt="2023-11-13T15:41:02.086" v="459"/>
          <ac:spMkLst>
            <pc:docMk/>
            <pc:sldMk cId="3456023284" sldId="4538"/>
            <ac:spMk id="26" creationId="{3AFE8227-C443-417B-BA91-520EB1EF4559}"/>
          </ac:spMkLst>
        </pc:spChg>
        <pc:spChg chg="del">
          <ac:chgData name="Bruce McNevin" userId="62a118a7a3638a41" providerId="LiveId" clId="{E82C65B9-07D9-4A32-B65C-EFA04A80AD2B}" dt="2023-11-13T15:41:02.086" v="459"/>
          <ac:spMkLst>
            <pc:docMk/>
            <pc:sldMk cId="3456023284" sldId="4538"/>
            <ac:spMk id="28" creationId="{907741FC-B544-4A6E-B831-6789D042333D}"/>
          </ac:spMkLst>
        </pc:spChg>
        <pc:spChg chg="del">
          <ac:chgData name="Bruce McNevin" userId="62a118a7a3638a41" providerId="LiveId" clId="{E82C65B9-07D9-4A32-B65C-EFA04A80AD2B}" dt="2023-11-13T15:41:02.086" v="459"/>
          <ac:spMkLst>
            <pc:docMk/>
            <pc:sldMk cId="3456023284" sldId="4538"/>
            <ac:spMk id="29" creationId="{3F0BE7ED-7814-4273-B18A-F26CC0380380}"/>
          </ac:spMkLst>
        </pc:spChg>
      </pc:sldChg>
      <pc:sldChg chg="addSp delSp modSp add mod">
        <pc:chgData name="Bruce McNevin" userId="62a118a7a3638a41" providerId="LiveId" clId="{E82C65B9-07D9-4A32-B65C-EFA04A80AD2B}" dt="2023-11-13T16:42:17.929" v="1766" actId="207"/>
        <pc:sldMkLst>
          <pc:docMk/>
          <pc:sldMk cId="798280929" sldId="4539"/>
        </pc:sldMkLst>
        <pc:spChg chg="mod">
          <ac:chgData name="Bruce McNevin" userId="62a118a7a3638a41" providerId="LiveId" clId="{E82C65B9-07D9-4A32-B65C-EFA04A80AD2B}" dt="2023-11-13T15:44:16.068" v="531" actId="207"/>
          <ac:spMkLst>
            <pc:docMk/>
            <pc:sldMk cId="798280929" sldId="4539"/>
            <ac:spMk id="2" creationId="{1529BAC0-A65A-9C57-F8C5-9A6E0D787F93}"/>
          </ac:spMkLst>
        </pc:spChg>
        <pc:spChg chg="del">
          <ac:chgData name="Bruce McNevin" userId="62a118a7a3638a41" providerId="LiveId" clId="{E82C65B9-07D9-4A32-B65C-EFA04A80AD2B}" dt="2023-11-13T15:41:09.730" v="460" actId="478"/>
          <ac:spMkLst>
            <pc:docMk/>
            <pc:sldMk cId="798280929" sldId="4539"/>
            <ac:spMk id="3" creationId="{994B98E5-F81A-9567-ECD0-C4E077122F49}"/>
          </ac:spMkLst>
        </pc:spChg>
        <pc:spChg chg="add del mod">
          <ac:chgData name="Bruce McNevin" userId="62a118a7a3638a41" providerId="LiveId" clId="{E82C65B9-07D9-4A32-B65C-EFA04A80AD2B}" dt="2023-11-13T15:41:14.570" v="461" actId="478"/>
          <ac:spMkLst>
            <pc:docMk/>
            <pc:sldMk cId="798280929" sldId="4539"/>
            <ac:spMk id="6" creationId="{C4B732E3-F765-A87F-3975-3349AD39D387}"/>
          </ac:spMkLst>
        </pc:spChg>
        <pc:spChg chg="add mod">
          <ac:chgData name="Bruce McNevin" userId="62a118a7a3638a41" providerId="LiveId" clId="{E82C65B9-07D9-4A32-B65C-EFA04A80AD2B}" dt="2023-11-13T16:42:17.929" v="1766" actId="207"/>
          <ac:spMkLst>
            <pc:docMk/>
            <pc:sldMk cId="798280929" sldId="4539"/>
            <ac:spMk id="8" creationId="{864F84A7-3A1B-77CC-54FB-4BCDAD26AADF}"/>
          </ac:spMkLst>
        </pc:spChg>
        <pc:picChg chg="add mod">
          <ac:chgData name="Bruce McNevin" userId="62a118a7a3638a41" providerId="LiveId" clId="{E82C65B9-07D9-4A32-B65C-EFA04A80AD2B}" dt="2023-11-13T15:44:58.725" v="689" actId="1076"/>
          <ac:picMkLst>
            <pc:docMk/>
            <pc:sldMk cId="798280929" sldId="4539"/>
            <ac:picMk id="7" creationId="{639B14B5-BA71-6894-B079-56163F6D4E5E}"/>
          </ac:picMkLst>
        </pc:picChg>
      </pc:sldChg>
      <pc:sldChg chg="modSp add modAnim">
        <pc:chgData name="Bruce McNevin" userId="62a118a7a3638a41" providerId="LiveId" clId="{E82C65B9-07D9-4A32-B65C-EFA04A80AD2B}" dt="2023-11-13T16:03:15.862" v="860" actId="255"/>
        <pc:sldMkLst>
          <pc:docMk/>
          <pc:sldMk cId="2071427130" sldId="4540"/>
        </pc:sldMkLst>
        <pc:spChg chg="mod">
          <ac:chgData name="Bruce McNevin" userId="62a118a7a3638a41" providerId="LiveId" clId="{E82C65B9-07D9-4A32-B65C-EFA04A80AD2B}" dt="2023-11-13T16:03:15.862" v="860" actId="255"/>
          <ac:spMkLst>
            <pc:docMk/>
            <pc:sldMk cId="2071427130" sldId="4540"/>
            <ac:spMk id="3" creationId="{525A29C0-C018-4137-808F-40C788687CBB}"/>
          </ac:spMkLst>
        </pc:spChg>
      </pc:sldChg>
      <pc:sldChg chg="modSp add mod modAnim">
        <pc:chgData name="Bruce McNevin" userId="62a118a7a3638a41" providerId="LiveId" clId="{E82C65B9-07D9-4A32-B65C-EFA04A80AD2B}" dt="2023-11-13T16:39:26.874" v="1710" actId="20577"/>
        <pc:sldMkLst>
          <pc:docMk/>
          <pc:sldMk cId="3347124354" sldId="4541"/>
        </pc:sldMkLst>
        <pc:spChg chg="mod">
          <ac:chgData name="Bruce McNevin" userId="62a118a7a3638a41" providerId="LiveId" clId="{E82C65B9-07D9-4A32-B65C-EFA04A80AD2B}" dt="2023-11-13T16:39:26.874" v="1710" actId="20577"/>
          <ac:spMkLst>
            <pc:docMk/>
            <pc:sldMk cId="3347124354" sldId="4541"/>
            <ac:spMk id="2" creationId="{86D763AF-E2DB-43DF-867F-DC9544CACBC6}"/>
          </ac:spMkLst>
        </pc:spChg>
        <pc:spChg chg="mod">
          <ac:chgData name="Bruce McNevin" userId="62a118a7a3638a41" providerId="LiveId" clId="{E82C65B9-07D9-4A32-B65C-EFA04A80AD2B}" dt="2023-11-13T16:03:52.642" v="865" actId="27636"/>
          <ac:spMkLst>
            <pc:docMk/>
            <pc:sldMk cId="3347124354" sldId="4541"/>
            <ac:spMk id="3" creationId="{0464959A-4B94-44E8-BB38-EC231DF3D210}"/>
          </ac:spMkLst>
        </pc:spChg>
      </pc:sldChg>
      <pc:sldChg chg="modSp add mod">
        <pc:chgData name="Bruce McNevin" userId="62a118a7a3638a41" providerId="LiveId" clId="{E82C65B9-07D9-4A32-B65C-EFA04A80AD2B}" dt="2023-11-13T16:18:33.479" v="1271" actId="1037"/>
        <pc:sldMkLst>
          <pc:docMk/>
          <pc:sldMk cId="1553176506" sldId="4542"/>
        </pc:sldMkLst>
        <pc:spChg chg="mod">
          <ac:chgData name="Bruce McNevin" userId="62a118a7a3638a41" providerId="LiveId" clId="{E82C65B9-07D9-4A32-B65C-EFA04A80AD2B}" dt="2023-11-13T16:18:33.479" v="1271" actId="1037"/>
          <ac:spMkLst>
            <pc:docMk/>
            <pc:sldMk cId="1553176506" sldId="4542"/>
            <ac:spMk id="2" creationId="{A8C7FF86-B9E0-028D-BC49-B0119B9A8CF8}"/>
          </ac:spMkLst>
        </pc:spChg>
        <pc:graphicFrameChg chg="modGraphic">
          <ac:chgData name="Bruce McNevin" userId="62a118a7a3638a41" providerId="LiveId" clId="{E82C65B9-07D9-4A32-B65C-EFA04A80AD2B}" dt="2023-11-13T16:17:53.756" v="1244" actId="207"/>
          <ac:graphicFrameMkLst>
            <pc:docMk/>
            <pc:sldMk cId="1553176506" sldId="4542"/>
            <ac:graphicFrameMk id="5" creationId="{4E4D164B-9847-5E6D-569F-A8DADBD65B01}"/>
          </ac:graphicFrameMkLst>
        </pc:graphicFrameChg>
      </pc:sldChg>
      <pc:sldChg chg="modSp add mod ord">
        <pc:chgData name="Bruce McNevin" userId="62a118a7a3638a41" providerId="LiveId" clId="{E82C65B9-07D9-4A32-B65C-EFA04A80AD2B}" dt="2023-11-13T16:29:01.241" v="1481" actId="313"/>
        <pc:sldMkLst>
          <pc:docMk/>
          <pc:sldMk cId="1267289063" sldId="4543"/>
        </pc:sldMkLst>
        <pc:spChg chg="mod">
          <ac:chgData name="Bruce McNevin" userId="62a118a7a3638a41" providerId="LiveId" clId="{E82C65B9-07D9-4A32-B65C-EFA04A80AD2B}" dt="2023-11-13T16:29:01.241" v="1481" actId="313"/>
          <ac:spMkLst>
            <pc:docMk/>
            <pc:sldMk cId="1267289063" sldId="4543"/>
            <ac:spMk id="3" creationId="{2E00D40F-915C-9590-6B79-90E061E6C2F6}"/>
          </ac:spMkLst>
        </pc:spChg>
      </pc:sldChg>
      <pc:sldChg chg="modSp add mod">
        <pc:chgData name="Bruce McNevin" userId="62a118a7a3638a41" providerId="LiveId" clId="{E82C65B9-07D9-4A32-B65C-EFA04A80AD2B}" dt="2023-11-13T16:32:34.168" v="1513" actId="20577"/>
        <pc:sldMkLst>
          <pc:docMk/>
          <pc:sldMk cId="2820161354" sldId="4544"/>
        </pc:sldMkLst>
        <pc:spChg chg="mod">
          <ac:chgData name="Bruce McNevin" userId="62a118a7a3638a41" providerId="LiveId" clId="{E82C65B9-07D9-4A32-B65C-EFA04A80AD2B}" dt="2023-11-13T16:32:34.168" v="1513" actId="20577"/>
          <ac:spMkLst>
            <pc:docMk/>
            <pc:sldMk cId="2820161354" sldId="4544"/>
            <ac:spMk id="3" creationId="{8BA8FB77-B04A-EF17-71ED-A219C1DA4F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bloomberg/bunkers-for-the-wealthy-are-said-to-hoard-10-billion-of-bitcoin-5c74ec71a48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Lucida Sans" panose="020B0602030504020204" pitchFamily="34" charset="77"/>
              </a:rPr>
              <a:t>Board of Governors of the Federal Reserve System (US), Currency Component of M1 [CURRSL], retrieved from FRED, Federal Reserve Bank of St. Louis; https://</a:t>
            </a:r>
            <a:r>
              <a:rPr lang="en-US" b="0" i="0" err="1">
                <a:solidFill>
                  <a:srgbClr val="333333"/>
                </a:solidFill>
                <a:effectLst/>
                <a:latin typeface="Lucida Sans" panose="020B0602030504020204" pitchFamily="34" charset="77"/>
              </a:rPr>
              <a:t>fred.stlouisfed.org</a:t>
            </a:r>
            <a:r>
              <a:rPr lang="en-US" b="0" i="0">
                <a:solidFill>
                  <a:srgbClr val="333333"/>
                </a:solidFill>
                <a:effectLst/>
                <a:latin typeface="Lucida Sans" panose="020B0602030504020204" pitchFamily="34" charset="77"/>
              </a:rPr>
              <a:t>/series/CURRSL, November 10, 2023.</a:t>
            </a:r>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196577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1687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00529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297608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mj-lt"/>
              <a:buAutoNum type="arabicPeriod"/>
            </a:pPr>
            <a:r>
              <a:rPr lang="en-US"/>
              <a:t>Promised future payments such as dividends for stocks or coupon payments for bonds.</a:t>
            </a:r>
          </a:p>
          <a:p>
            <a:pPr marL="914400" lvl="1" indent="-457200">
              <a:buFont typeface="+mj-lt"/>
              <a:buAutoNum type="arabicPeriod"/>
            </a:pPr>
            <a:r>
              <a:rPr lang="en-US"/>
              <a:t>For currencies, promise of future use in exchange with stable values.</a:t>
            </a:r>
          </a:p>
          <a:p>
            <a:r>
              <a:rPr lang="en-US"/>
              <a:t>Bitcoin only promises the possibility of capital gains, but </a:t>
            </a:r>
            <a:r>
              <a:rPr lang="en-US" i="1">
                <a:solidFill>
                  <a:srgbClr val="C00000"/>
                </a:solidFill>
              </a:rPr>
              <a:t>not based </a:t>
            </a:r>
            <a:r>
              <a:rPr lang="en-US">
                <a:solidFill>
                  <a:schemeClr val="accent5">
                    <a:lumMod val="50000"/>
                  </a:schemeClr>
                </a:solidFill>
              </a:rPr>
              <a:t>on future payments.</a:t>
            </a:r>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37988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Singleton Prize for CEO Excellence: Charlie Munger in Conversation with Todd Combs April 19, 2022</a:t>
            </a:r>
          </a:p>
        </p:txBody>
      </p:sp>
      <p:sp>
        <p:nvSpPr>
          <p:cNvPr id="4" name="Slide Number Placeholder 3"/>
          <p:cNvSpPr>
            <a:spLocks noGrp="1"/>
          </p:cNvSpPr>
          <p:nvPr>
            <p:ph type="sldNum" sz="quarter" idx="5"/>
          </p:nvPr>
        </p:nvSpPr>
        <p:spPr/>
        <p:txBody>
          <a:bodyPr/>
          <a:lstStyle/>
          <a:p>
            <a:fld id="{FCDF4BD5-010C-4CBB-A256-98F1F85EEAF8}" type="slidenum">
              <a:rPr lang="en-US" smtClean="0"/>
              <a:t>39</a:t>
            </a:fld>
            <a:endParaRPr lang="en-US"/>
          </a:p>
        </p:txBody>
      </p:sp>
    </p:spTree>
    <p:extLst>
      <p:ext uri="{BB962C8B-B14F-4D97-AF65-F5344CB8AC3E}">
        <p14:creationId xmlns:p14="http://schemas.microsoft.com/office/powerpoint/2010/main" val="3508767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67673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305386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130005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171151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https://tokenterminal.com/resources/crypto-research/ethereum-investment-framework#3-why-now-phases-of-a-technological-revolution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dirty="0"/>
          </a:p>
        </p:txBody>
      </p:sp>
    </p:spTree>
    <p:extLst>
      <p:ext uri="{BB962C8B-B14F-4D97-AF65-F5344CB8AC3E}">
        <p14:creationId xmlns:p14="http://schemas.microsoft.com/office/powerpoint/2010/main" val="191866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cointelegraph.com</a:t>
            </a:r>
            <a:r>
              <a:rPr lang="en-US"/>
              <a:t>/news/crypto-reshapes-</a:t>
            </a:r>
            <a:r>
              <a:rPr lang="en-US" err="1"/>
              <a:t>american</a:t>
            </a:r>
            <a:r>
              <a:rPr lang="en-US"/>
              <a:t>-dream-for-younger-generations-report</a:t>
            </a:r>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35032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Cryptographic protection is a tougher call and depends on your views of privacy rights, as well as what information is being kept private (e.g., medical records versus financial transactions) Supply Chains (Walmart IBM)</a:t>
            </a:r>
          </a:p>
          <a:p>
            <a:pPr lvl="1"/>
            <a:r>
              <a:rPr lang="en-US" dirty="0"/>
              <a:t>Smart Contracts (Xbox royalties)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dirty="0"/>
          </a:p>
        </p:txBody>
      </p:sp>
    </p:spTree>
    <p:extLst>
      <p:ext uri="{BB962C8B-B14F-4D97-AF65-F5344CB8AC3E}">
        <p14:creationId xmlns:p14="http://schemas.microsoft.com/office/powerpoint/2010/main" val="42446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on CBDC</a:t>
            </a:r>
          </a:p>
        </p:txBody>
      </p:sp>
      <p:sp>
        <p:nvSpPr>
          <p:cNvPr id="4" name="Slide Number Placeholder 3"/>
          <p:cNvSpPr>
            <a:spLocks noGrp="1"/>
          </p:cNvSpPr>
          <p:nvPr>
            <p:ph type="sldNum" sz="quarter" idx="5"/>
          </p:nvPr>
        </p:nvSpPr>
        <p:spPr/>
        <p:txBody>
          <a:bodyPr/>
          <a:lstStyle/>
          <a:p>
            <a:fld id="{FCDF4BD5-010C-4CBB-A256-98F1F85EEAF8}" type="slidenum">
              <a:rPr lang="en-US" smtClean="0"/>
              <a:t>49</a:t>
            </a:fld>
            <a:endParaRPr lang="en-US" dirty="0"/>
          </a:p>
        </p:txBody>
      </p:sp>
    </p:spTree>
    <p:extLst>
      <p:ext uri="{BB962C8B-B14F-4D97-AF65-F5344CB8AC3E}">
        <p14:creationId xmlns:p14="http://schemas.microsoft.com/office/powerpoint/2010/main" val="1984488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dirty="0"/>
          </a:p>
        </p:txBody>
      </p:sp>
    </p:spTree>
    <p:extLst>
      <p:ext uri="{BB962C8B-B14F-4D97-AF65-F5344CB8AC3E}">
        <p14:creationId xmlns:p14="http://schemas.microsoft.com/office/powerpoint/2010/main" val="2507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 Boston Fed experiment.  But pretty conservative vision.  CBDC offered to consumers through insured institutions, i.e., banks.  Electronic cash like checks.</a:t>
            </a:r>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dirty="0"/>
          </a:p>
        </p:txBody>
      </p:sp>
    </p:spTree>
    <p:extLst>
      <p:ext uri="{BB962C8B-B14F-4D97-AF65-F5344CB8AC3E}">
        <p14:creationId xmlns:p14="http://schemas.microsoft.com/office/powerpoint/2010/main" val="1140396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Vitalek Buterin, age 27 cofounder of Ethereum at age 20</a:t>
            </a:r>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dirty="0"/>
          </a:p>
        </p:txBody>
      </p:sp>
    </p:spTree>
    <p:extLst>
      <p:ext uri="{BB962C8B-B14F-4D97-AF65-F5344CB8AC3E}">
        <p14:creationId xmlns:p14="http://schemas.microsoft.com/office/powerpoint/2010/main" val="291750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Santelli 2/19/2009 </a:t>
            </a:r>
            <a:r>
              <a:rPr lang="en-US" err="1"/>
              <a:t>Teaparty</a:t>
            </a:r>
            <a:r>
              <a:rPr lang="en-US"/>
              <a:t> Rant</a:t>
            </a:r>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59245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www.coindesk.com</a:t>
            </a:r>
            <a:r>
              <a:rPr lang="en-US"/>
              <a:t>/consensus-magazine/2023/10/31/bitcoin-2008-satoshi-nakamotos-busy-few-months-building-the-revolutionary-p2p-electronic-cash-network</a:t>
            </a:r>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97125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jonmatonis.medium.com</a:t>
            </a:r>
            <a:r>
              <a:rPr lang="en-US"/>
              <a:t>/how-i-met-satoshi-96e85727dc5a</a:t>
            </a:r>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76967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201713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https://medium.com/bloomberg/bunkers-for-the-wealthy-are-said-to-hoard-10-billion-of-bitcoin-5c74ec71a484</a:t>
            </a:r>
            <a:endParaRPr lang="en-US"/>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48069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Crypto Advocates:  Less than 1% share of the total volume of transactions.</a:t>
            </a:r>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27974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iomZ2wnzfJmR457S51L-pVspKb9G7ZVs/view?pli=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nam02.safelinks.protection.outlook.com/?url=https%3A%2F%2Fnl.nytimes.com%2Ff%2Fa%2FrrBbSDll0scIUc5LbDq-iw~~%2FAAAAAQA~%2F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amp;data=05%7C01%7Cjoan.nix%40qc.cuny.edu%7Cc029351447d04327e58c08dbd7ade233%7C6f60f0b35f064e099715989dba8cc7d8%7C0%7C0%7C638340914065569700%7CUnknown%7CTWFpbGZsb3d8eyJWIjoiMC4wLjAwMDAiLCJQIjoiV2luMzIiLCJBTiI6Ik1haWwiLCJXVCI6Mn0%3D%7C3000%7C%7C%7C&amp;sdata=A0rWhQ0wbKoWmhkRxlKXthMjZgrTW%2BsGyaQYywb1lPk%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coingecko.com/e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home.treasury.gov/system/files/136/StableCoinReport_Nov1_508.pdf" TargetMode="External"/><Relationship Id="rId2" Type="http://schemas.openxmlformats.org/officeDocument/2006/relationships/hyperlink" Target="https://youtu.be/o3NuHb7V1IA" TargetMode="External"/><Relationship Id="rId1" Type="http://schemas.openxmlformats.org/officeDocument/2006/relationships/slideLayout" Target="../slideLayouts/slideLayout2.xml"/><Relationship Id="rId4" Type="http://schemas.openxmlformats.org/officeDocument/2006/relationships/hyperlink" Target="https://www.federalreserve.gov/publications/files/money-and-payments-20220120.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a:t> Lifelong Learning Institute, Fall 2023</a:t>
            </a:r>
          </a:p>
          <a:p>
            <a:pPr>
              <a:lnSpc>
                <a:spcPct val="100000"/>
              </a:lnSpc>
              <a:spcBef>
                <a:spcPts val="0"/>
              </a:spcBef>
            </a:pPr>
            <a:r>
              <a:rPr lang="en-US" sz="440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a:solidFill>
                  <a:schemeClr val="tx2"/>
                </a:solidFill>
              </a:rPr>
              <a:t>University of New Hampshire</a:t>
            </a:r>
          </a:p>
          <a:p>
            <a:pPr>
              <a:lnSpc>
                <a:spcPct val="100000"/>
              </a:lnSpc>
              <a:spcBef>
                <a:spcPts val="0"/>
              </a:spcBef>
            </a:pPr>
            <a:r>
              <a:rPr lang="en-US" sz="3100">
                <a:solidFill>
                  <a:schemeClr val="tx2"/>
                </a:solidFill>
              </a:rPr>
              <a:t>Fall, 2023</a:t>
            </a:r>
          </a:p>
          <a:p>
            <a:pPr>
              <a:lnSpc>
                <a:spcPct val="100000"/>
              </a:lnSpc>
              <a:spcBef>
                <a:spcPts val="0"/>
              </a:spcBef>
            </a:pPr>
            <a:endParaRPr lang="en-US" sz="3100">
              <a:solidFill>
                <a:schemeClr val="tx2"/>
              </a:solidFill>
            </a:endParaRPr>
          </a:p>
          <a:p>
            <a:pPr>
              <a:lnSpc>
                <a:spcPct val="100000"/>
              </a:lnSpc>
              <a:spcBef>
                <a:spcPts val="0"/>
              </a:spcBef>
            </a:pPr>
            <a:r>
              <a:rPr lang="en-US" sz="3100">
                <a:solidFill>
                  <a:schemeClr val="tx2"/>
                </a:solidFill>
              </a:rPr>
              <a:t>Jon </a:t>
            </a:r>
            <a:r>
              <a:rPr lang="en-US" sz="3100" err="1">
                <a:solidFill>
                  <a:schemeClr val="tx2"/>
                </a:solidFill>
              </a:rPr>
              <a:t>Haveman</a:t>
            </a:r>
            <a:r>
              <a:rPr lang="en-US" sz="3100">
                <a:solidFill>
                  <a:schemeClr val="tx2"/>
                </a:solidFill>
              </a:rPr>
              <a:t>, Ph.D.</a:t>
            </a:r>
          </a:p>
          <a:p>
            <a:pPr>
              <a:lnSpc>
                <a:spcPct val="100000"/>
              </a:lnSpc>
              <a:spcBef>
                <a:spcPts val="0"/>
              </a:spcBef>
            </a:pPr>
            <a:r>
              <a:rPr lang="en-US" sz="2200">
                <a:solidFill>
                  <a:schemeClr val="tx2"/>
                </a:solidFill>
              </a:rPr>
              <a:t>National Economic Education Delegation</a:t>
            </a:r>
          </a:p>
        </p:txBody>
      </p:sp>
    </p:spTree>
    <p:extLst>
      <p:ext uri="{BB962C8B-B14F-4D97-AF65-F5344CB8AC3E}">
        <p14:creationId xmlns:p14="http://schemas.microsoft.com/office/powerpoint/2010/main" val="420544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D5F3-6B75-96F5-EDBD-845E1F630147}"/>
              </a:ext>
            </a:extLst>
          </p:cNvPr>
          <p:cNvSpPr>
            <a:spLocks noGrp="1"/>
          </p:cNvSpPr>
          <p:nvPr>
            <p:ph type="title"/>
          </p:nvPr>
        </p:nvSpPr>
        <p:spPr/>
        <p:txBody>
          <a:bodyPr/>
          <a:lstStyle/>
          <a:p>
            <a:r>
              <a:rPr lang="en-US">
                <a:solidFill>
                  <a:schemeClr val="bg1"/>
                </a:solidFill>
              </a:rPr>
              <a:t>Tru</a:t>
            </a:r>
            <a:r>
              <a:rPr lang="en-US"/>
              <a:t>st</a:t>
            </a:r>
          </a:p>
        </p:txBody>
      </p:sp>
      <p:sp>
        <p:nvSpPr>
          <p:cNvPr id="3" name="Content Placeholder 2">
            <a:extLst>
              <a:ext uri="{FF2B5EF4-FFF2-40B4-BE49-F238E27FC236}">
                <a16:creationId xmlns:a16="http://schemas.microsoft.com/office/drawing/2014/main" id="{AD994692-1D7B-8DBC-D034-270998A250C2}"/>
              </a:ext>
            </a:extLst>
          </p:cNvPr>
          <p:cNvSpPr>
            <a:spLocks noGrp="1"/>
          </p:cNvSpPr>
          <p:nvPr>
            <p:ph idx="1"/>
          </p:nvPr>
        </p:nvSpPr>
        <p:spPr/>
        <p:txBody>
          <a:bodyPr>
            <a:normAutofit/>
          </a:bodyPr>
          <a:lstStyle/>
          <a:p>
            <a:r>
              <a:rPr lang="en-US"/>
              <a:t>A regulatory framework that transforms risky deposits into safe assets- lender of last resort, FDIC deposit insurance.</a:t>
            </a:r>
          </a:p>
        </p:txBody>
      </p:sp>
      <p:sp>
        <p:nvSpPr>
          <p:cNvPr id="4" name="Slide Number Placeholder 3">
            <a:extLst>
              <a:ext uri="{FF2B5EF4-FFF2-40B4-BE49-F238E27FC236}">
                <a16:creationId xmlns:a16="http://schemas.microsoft.com/office/drawing/2014/main" id="{6D8B2517-4795-9EE5-B0FB-48F397A677B7}"/>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36368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CE9F-DCBA-54CD-EFB0-98585C5D560A}"/>
              </a:ext>
            </a:extLst>
          </p:cNvPr>
          <p:cNvSpPr>
            <a:spLocks noGrp="1"/>
          </p:cNvSpPr>
          <p:nvPr>
            <p:ph type="title"/>
          </p:nvPr>
        </p:nvSpPr>
        <p:spPr>
          <a:xfrm>
            <a:off x="753036" y="388146"/>
            <a:ext cx="10237694" cy="1062914"/>
          </a:xfrm>
        </p:spPr>
        <p:txBody>
          <a:bodyPr>
            <a:normAutofit fontScale="90000"/>
          </a:bodyPr>
          <a:lstStyle/>
          <a:p>
            <a:r>
              <a:rPr lang="en-US">
                <a:solidFill>
                  <a:schemeClr val="bg1"/>
                </a:solidFill>
              </a:rPr>
              <a:t>Not</a:t>
            </a:r>
            <a:r>
              <a:rPr lang="en-US"/>
              <a:t> everyone feels good about the current                         arrangements!</a:t>
            </a:r>
          </a:p>
        </p:txBody>
      </p:sp>
      <p:sp>
        <p:nvSpPr>
          <p:cNvPr id="3" name="Content Placeholder 2">
            <a:extLst>
              <a:ext uri="{FF2B5EF4-FFF2-40B4-BE49-F238E27FC236}">
                <a16:creationId xmlns:a16="http://schemas.microsoft.com/office/drawing/2014/main" id="{61959AE1-D4A4-DB4F-E146-6367C22A0247}"/>
              </a:ext>
            </a:extLst>
          </p:cNvPr>
          <p:cNvSpPr>
            <a:spLocks noGrp="1"/>
          </p:cNvSpPr>
          <p:nvPr>
            <p:ph idx="1"/>
          </p:nvPr>
        </p:nvSpPr>
        <p:spPr>
          <a:xfrm>
            <a:off x="838200" y="1227193"/>
            <a:ext cx="11177751" cy="5208979"/>
          </a:xfrm>
        </p:spPr>
        <p:txBody>
          <a:bodyPr>
            <a:normAutofit/>
          </a:bodyPr>
          <a:lstStyle/>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 new Coinbase report on the state of crypto has revealed the disillusionment of younger generations (Gen Z and Millennials) with the traditional American dream and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 financial system</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It shows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young Americans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are more open than older generations to unconventional paths to financial independence, such as crypto, than older generations.</a:t>
            </a:r>
          </a:p>
          <a:p>
            <a:pPr algn="l"/>
            <a:r>
              <a:rPr lang="en-US" b="0" i="0" u="none" strike="noStrike">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According</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to the report, young people find the American dream less achievable, partly due to high housing costs, inflation and an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outdated financial system</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Instead of following conventional paths, they are actively building new models of work, ownership and finance that are more flexible and don’t rely on legacy intermediaries.”</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8814BCA-CD1A-EB27-9953-EA3D83734B81}"/>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37538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51434" y="203200"/>
            <a:ext cx="10714318" cy="966975"/>
          </a:xfrm>
        </p:spPr>
        <p:txBody>
          <a:bodyPr>
            <a:normAutofit/>
          </a:bodyPr>
          <a:lstStyle/>
          <a:p>
            <a:r>
              <a:rPr lang="en-US"/>
              <a:t> </a:t>
            </a:r>
            <a:r>
              <a:rPr lang="en-US">
                <a:solidFill>
                  <a:schemeClr val="bg1"/>
                </a:solidFill>
              </a:rPr>
              <a:t>The </a:t>
            </a:r>
            <a:r>
              <a:rPr lang="en-US">
                <a:solidFill>
                  <a:schemeClr val="accent1">
                    <a:lumMod val="75000"/>
                  </a:schemeClr>
                </a:solidFill>
              </a:rPr>
              <a:t>user base is young</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7" name="Content Placeholder 5" descr="A screenshot of a computer&#10;&#10;Description automatically generated">
            <a:extLst>
              <a:ext uri="{FF2B5EF4-FFF2-40B4-BE49-F238E27FC236}">
                <a16:creationId xmlns:a16="http://schemas.microsoft.com/office/drawing/2014/main" id="{639B14B5-BA71-6894-B079-56163F6D4E5E}"/>
              </a:ext>
            </a:extLst>
          </p:cNvPr>
          <p:cNvPicPr>
            <a:picLocks noChangeAspect="1"/>
          </p:cNvPicPr>
          <p:nvPr/>
        </p:nvPicPr>
        <p:blipFill rotWithShape="1">
          <a:blip r:embed="rId2"/>
          <a:srcRect t="43" r="-1" b="-1"/>
          <a:stretch/>
        </p:blipFill>
        <p:spPr>
          <a:xfrm>
            <a:off x="344251" y="1170175"/>
            <a:ext cx="6184776" cy="4883869"/>
          </a:xfrm>
          <a:prstGeom prst="rect">
            <a:avLst/>
          </a:prstGeom>
        </p:spPr>
      </p:pic>
      <p:sp>
        <p:nvSpPr>
          <p:cNvPr id="8" name="Title 1">
            <a:extLst>
              <a:ext uri="{FF2B5EF4-FFF2-40B4-BE49-F238E27FC236}">
                <a16:creationId xmlns:a16="http://schemas.microsoft.com/office/drawing/2014/main" id="{864F84A7-3A1B-77CC-54FB-4BCDAD26AADF}"/>
              </a:ext>
            </a:extLst>
          </p:cNvPr>
          <p:cNvSpPr txBox="1">
            <a:spLocks/>
          </p:cNvSpPr>
          <p:nvPr/>
        </p:nvSpPr>
        <p:spPr>
          <a:xfrm>
            <a:off x="6657788" y="1170175"/>
            <a:ext cx="4440513" cy="5295749"/>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pPr marL="457200" indent="-457200">
              <a:buFont typeface="Arial" panose="020B0604020202020204" pitchFamily="34" charset="0"/>
              <a:buChar char="•"/>
            </a:pPr>
            <a: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Younger generations are actively exploring fresh economic prospects.</a:t>
            </a:r>
            <a:b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b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They are establishing the groundwork for a modernized system and a rejuvenated version of the American dream, empowered by technologies like cryptocurrency as a means to modernize the system, according to the report.</a:t>
            </a:r>
            <a:br>
              <a:rPr lang="en-US" sz="28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endParaRPr lang="en-US" sz="28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828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63386" y="436276"/>
            <a:ext cx="10714318" cy="966975"/>
          </a:xfrm>
        </p:spPr>
        <p:txBody>
          <a:bodyPr>
            <a:normAutofit fontScale="90000"/>
          </a:bodyPr>
          <a:lstStyle/>
          <a:p>
            <a:r>
              <a:rPr lang="en-US"/>
              <a:t> </a:t>
            </a:r>
            <a:r>
              <a:rPr lang="en-US" sz="4400">
                <a:solidFill>
                  <a:schemeClr val="bg1"/>
                </a:solidFill>
              </a:rPr>
              <a:t>We</a:t>
            </a:r>
            <a:r>
              <a:rPr lang="en-US" sz="4400"/>
              <a:t> have innovation- credit cards for online payments!</a:t>
            </a:r>
          </a:p>
        </p:txBody>
      </p:sp>
      <p:sp>
        <p:nvSpPr>
          <p:cNvPr id="3" name="Content Placeholder 2">
            <a:extLst>
              <a:ext uri="{FF2B5EF4-FFF2-40B4-BE49-F238E27FC236}">
                <a16:creationId xmlns:a16="http://schemas.microsoft.com/office/drawing/2014/main" id="{994B98E5-F81A-9567-ECD0-C4E077122F49}"/>
              </a:ext>
            </a:extLst>
          </p:cNvPr>
          <p:cNvSpPr>
            <a:spLocks noGrp="1"/>
          </p:cNvSpPr>
          <p:nvPr>
            <p:ph idx="1"/>
          </p:nvPr>
        </p:nvSpPr>
        <p:spPr/>
        <p:txBody>
          <a:bodyPr/>
          <a:lstStyle/>
          <a:p>
            <a:endParaRPr lang="en-US"/>
          </a:p>
          <a:p>
            <a:r>
              <a:rPr lang="en-US"/>
              <a:t>Credit cards were introduced in 1958 but didn’t do so well at first because of massive delinquencies.</a:t>
            </a:r>
          </a:p>
          <a:p>
            <a:r>
              <a:rPr lang="en-US"/>
              <a:t>But getting consumers to carry them and merchants to accept them was the key to developing a multi-billion dollar business.</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2219589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33506" y="233082"/>
            <a:ext cx="10714318" cy="966975"/>
          </a:xfrm>
        </p:spPr>
        <p:txBody>
          <a:bodyPr>
            <a:normAutofit/>
          </a:bodyPr>
          <a:lstStyle/>
          <a:p>
            <a:r>
              <a:rPr lang="en-US"/>
              <a:t> </a:t>
            </a:r>
            <a:r>
              <a:rPr lang="en-US" sz="4400">
                <a:solidFill>
                  <a:schemeClr val="bg1"/>
                </a:solidFill>
              </a:rPr>
              <a:t>Wil</a:t>
            </a:r>
            <a:r>
              <a:rPr lang="en-US" sz="4400"/>
              <a:t>l Bitcoin follow the same path?</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5" name="Picture 4" descr="B sign-on figures">
            <a:extLst>
              <a:ext uri="{FF2B5EF4-FFF2-40B4-BE49-F238E27FC236}">
                <a16:creationId xmlns:a16="http://schemas.microsoft.com/office/drawing/2014/main" id="{9E068ECB-A22E-FD7F-68DA-F2CAB5B81F42}"/>
              </a:ext>
            </a:extLst>
          </p:cNvPr>
          <p:cNvPicPr>
            <a:picLocks noChangeAspect="1"/>
          </p:cNvPicPr>
          <p:nvPr/>
        </p:nvPicPr>
        <p:blipFill rotWithShape="1">
          <a:blip r:embed="rId2"/>
          <a:srcRect r="3908" b="-1"/>
          <a:stretch/>
        </p:blipFill>
        <p:spPr>
          <a:xfrm>
            <a:off x="1397132" y="1262399"/>
            <a:ext cx="6681418" cy="4606496"/>
          </a:xfrm>
          <a:prstGeom prst="rect">
            <a:avLst/>
          </a:prstGeom>
        </p:spPr>
      </p:pic>
      <p:sp>
        <p:nvSpPr>
          <p:cNvPr id="8" name="Content Placeholder 2">
            <a:extLst>
              <a:ext uri="{FF2B5EF4-FFF2-40B4-BE49-F238E27FC236}">
                <a16:creationId xmlns:a16="http://schemas.microsoft.com/office/drawing/2014/main" id="{23B73A7B-966F-9C08-5DF5-A283E7EF724D}"/>
              </a:ext>
            </a:extLst>
          </p:cNvPr>
          <p:cNvSpPr>
            <a:spLocks noGrp="1"/>
          </p:cNvSpPr>
          <p:nvPr>
            <p:ph idx="1"/>
          </p:nvPr>
        </p:nvSpPr>
        <p:spPr>
          <a:xfrm>
            <a:off x="8078550" y="1981646"/>
            <a:ext cx="4285130" cy="2700062"/>
          </a:xfrm>
        </p:spPr>
        <p:txBody>
          <a:bodyPr>
            <a:normAutofit/>
          </a:bodyPr>
          <a:lstStyle/>
          <a:p>
            <a:r>
              <a:rPr lang="en-US"/>
              <a:t>Need users and merchants to make it a viable medium of exchange!</a:t>
            </a:r>
          </a:p>
        </p:txBody>
      </p:sp>
    </p:spTree>
    <p:extLst>
      <p:ext uri="{BB962C8B-B14F-4D97-AF65-F5344CB8AC3E}">
        <p14:creationId xmlns:p14="http://schemas.microsoft.com/office/powerpoint/2010/main" val="667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EA1A-D213-46CC-8199-994814DC9A1E}"/>
              </a:ext>
            </a:extLst>
          </p:cNvPr>
          <p:cNvSpPr>
            <a:spLocks noGrp="1"/>
          </p:cNvSpPr>
          <p:nvPr>
            <p:ph type="title"/>
          </p:nvPr>
        </p:nvSpPr>
        <p:spPr>
          <a:xfrm>
            <a:off x="838200" y="26156"/>
            <a:ext cx="10515600" cy="1325563"/>
          </a:xfrm>
        </p:spPr>
        <p:txBody>
          <a:bodyPr>
            <a:normAutofit/>
          </a:bodyPr>
          <a:lstStyle/>
          <a:p>
            <a:r>
              <a:rPr lang="en-US">
                <a:solidFill>
                  <a:schemeClr val="bg1"/>
                </a:solidFill>
              </a:rPr>
              <a:t>Ori</a:t>
            </a:r>
            <a:r>
              <a:rPr lang="en-US"/>
              <a:t>ginal story: no central bank</a:t>
            </a:r>
          </a:p>
        </p:txBody>
      </p:sp>
      <p:sp>
        <p:nvSpPr>
          <p:cNvPr id="3" name="Content Placeholder 2">
            <a:extLst>
              <a:ext uri="{FF2B5EF4-FFF2-40B4-BE49-F238E27FC236}">
                <a16:creationId xmlns:a16="http://schemas.microsoft.com/office/drawing/2014/main" id="{2D5A4765-2644-46EA-98B7-A7E121B96807}"/>
              </a:ext>
            </a:extLst>
          </p:cNvPr>
          <p:cNvSpPr>
            <a:spLocks noGrp="1"/>
          </p:cNvSpPr>
          <p:nvPr>
            <p:ph idx="1"/>
          </p:nvPr>
        </p:nvSpPr>
        <p:spPr>
          <a:xfrm>
            <a:off x="340659" y="1314815"/>
            <a:ext cx="11013141" cy="4798492"/>
          </a:xfrm>
        </p:spPr>
        <p:txBody>
          <a:bodyPr>
            <a:normAutofit lnSpcReduction="10000"/>
          </a:bodyPr>
          <a:lstStyle/>
          <a:p>
            <a:pPr marL="0" indent="0">
              <a:buNone/>
            </a:pPr>
            <a:endParaRPr lang="en-US"/>
          </a:p>
          <a:p>
            <a:r>
              <a:rPr lang="en-US"/>
              <a:t>The Mysterious Satoshi Nakamoto:</a:t>
            </a:r>
          </a:p>
          <a:p>
            <a:pPr lvl="1"/>
            <a:r>
              <a:rPr lang="en-US" sz="2800">
                <a:solidFill>
                  <a:schemeClr val="accent1">
                    <a:lumMod val="75000"/>
                  </a:schemeClr>
                </a:solidFill>
              </a:rPr>
              <a:t>Lehman Brothers Bankruptcy, 9/2008</a:t>
            </a:r>
          </a:p>
          <a:p>
            <a:pPr lvl="1"/>
            <a:r>
              <a:rPr lang="en-US" sz="2800">
                <a:solidFill>
                  <a:schemeClr val="accent1">
                    <a:lumMod val="75000"/>
                  </a:schemeClr>
                </a:solidFill>
              </a:rPr>
              <a:t>Halloween 2008: a white paper is published on the Internet laying out the idea and design for Bitcoin.  The author (or authors) used Satoshi Nakamoto as a pseudonym.</a:t>
            </a:r>
          </a:p>
          <a:p>
            <a:pPr lvl="1"/>
            <a:r>
              <a:rPr lang="en-US" sz="2800">
                <a:solidFill>
                  <a:schemeClr val="accent1">
                    <a:lumMod val="75000"/>
                  </a:schemeClr>
                </a:solidFill>
              </a:rPr>
              <a:t>January 2009:   Satoshi releases the first version of the Bitcoin software.</a:t>
            </a:r>
          </a:p>
          <a:p>
            <a:pPr lvl="1"/>
            <a:r>
              <a:rPr lang="en-US" sz="2800">
                <a:solidFill>
                  <a:schemeClr val="accent1">
                    <a:lumMod val="75000"/>
                  </a:schemeClr>
                </a:solidFill>
              </a:rPr>
              <a:t>2009-2010:  Satoshi releases new versions of the software and is actively involved in internet chatter about Bitcoin.</a:t>
            </a:r>
          </a:p>
          <a:p>
            <a:pPr lvl="1"/>
            <a:r>
              <a:rPr lang="en-US" sz="2800">
                <a:solidFill>
                  <a:schemeClr val="accent1">
                    <a:lumMod val="75000"/>
                  </a:schemeClr>
                </a:solidFill>
              </a:rPr>
              <a:t>April 2011:  Satoshi ceases all known and/or verified communications</a:t>
            </a:r>
            <a:r>
              <a:rPr lang="en-US" sz="2800"/>
              <a:t>.</a:t>
            </a:r>
          </a:p>
          <a:p>
            <a:r>
              <a:rPr lang="en-US"/>
              <a:t>To this date the identity or identities of Satoshi are unknown.</a:t>
            </a:r>
          </a:p>
          <a:p>
            <a:endParaRPr lang="en-US"/>
          </a:p>
          <a:p>
            <a:endParaRPr lang="en-US"/>
          </a:p>
          <a:p>
            <a:endParaRPr lang="en-US"/>
          </a:p>
        </p:txBody>
      </p:sp>
      <p:sp>
        <p:nvSpPr>
          <p:cNvPr id="4" name="Slide Number Placeholder 3">
            <a:extLst>
              <a:ext uri="{FF2B5EF4-FFF2-40B4-BE49-F238E27FC236}">
                <a16:creationId xmlns:a16="http://schemas.microsoft.com/office/drawing/2014/main" id="{2702EA31-D184-4B49-B2FA-FAAE4A244A49}"/>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10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6EA0-E39F-09B5-97AD-C07B3076DB53}"/>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F8C736E8-3721-C523-7915-EB516EDA6CD4}"/>
              </a:ext>
            </a:extLst>
          </p:cNvPr>
          <p:cNvSpPr>
            <a:spLocks noGrp="1"/>
          </p:cNvSpPr>
          <p:nvPr>
            <p:ph idx="1"/>
          </p:nvPr>
        </p:nvSpPr>
        <p:spPr/>
        <p:txBody>
          <a:bodyPr>
            <a:normAutofit/>
          </a:bodyPr>
          <a:lstStyle/>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the time, Nakamoto discussed Bitcoin in a few narrow ways. Although he often responded to interested potential users or did outreach himself trying to bring the revolutionary technology in front of cryptography fans, hardcore coders and libertarians Nakamoto presented Bitcoin as a fairly utilitarian and spartan project. When someone created the first Wikipedia page for Bitcoin in July 2010, Nakamoto said it was too “promotional” for his taste.</a:t>
            </a:r>
          </a:p>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“Just letting people know what it is, where it fits into the electronic money space, not trying to convince them that it's good,” Nakamoto added.”</a:t>
            </a:r>
          </a:p>
          <a:p>
            <a:endParaRPr lang="en-US"/>
          </a:p>
        </p:txBody>
      </p:sp>
      <p:sp>
        <p:nvSpPr>
          <p:cNvPr id="4" name="Slide Number Placeholder 3">
            <a:extLst>
              <a:ext uri="{FF2B5EF4-FFF2-40B4-BE49-F238E27FC236}">
                <a16:creationId xmlns:a16="http://schemas.microsoft.com/office/drawing/2014/main" id="{D8F26E14-646B-3F6E-C76F-16AF5AAE6AA6}"/>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358686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6CBD-1CE9-986F-7746-D9C67ED3AEC6}"/>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3DE111D9-2D1B-C842-8416-33BB7CA72689}"/>
              </a:ext>
            </a:extLst>
          </p:cNvPr>
          <p:cNvSpPr>
            <a:spLocks noGrp="1"/>
          </p:cNvSpPr>
          <p:nvPr>
            <p:ph idx="1"/>
          </p:nvPr>
        </p:nvSpPr>
        <p:spPr/>
        <p:txBody>
          <a:bodyPr/>
          <a:lstStyle/>
          <a:p>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“But the chief innovation Nakamoto knew from the beginning was that </a:t>
            </a:r>
            <a:r>
              <a:rPr lang="en-US" i="0" u="sng">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Bitcoin has no central issuer, or “mint,”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as he sometimes called it. “There isn’t a central mint or company running it. As long as there are users, it survives,” he wrote in that 2010 email </a:t>
            </a:r>
            <a:r>
              <a:rPr lang="en-US"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F9454D0-2BA8-C270-504A-24A19E5EC400}"/>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154002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8C7B-E8EB-CFCF-8916-B747615C7F04}"/>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3FEEFDAC-7C2E-19D8-B39B-10B39A4910F9}"/>
              </a:ext>
            </a:extLst>
          </p:cNvPr>
          <p:cNvSpPr>
            <a:spLocks noGrp="1"/>
          </p:cNvSpPr>
          <p:nvPr>
            <p:ph idx="1"/>
          </p:nvPr>
        </p:nvSpPr>
        <p:spPr/>
        <p:txBody>
          <a:bodyPr>
            <a:normAutofit/>
          </a:bodyPr>
          <a:lstStyle/>
          <a:p>
            <a:r>
              <a:rPr lang="en-US"/>
              <a:t>Asking a Central Banker if he likes Bitcoin is like asking a King if he likes Democracy!</a:t>
            </a:r>
          </a:p>
        </p:txBody>
      </p:sp>
      <p:sp>
        <p:nvSpPr>
          <p:cNvPr id="4" name="Slide Number Placeholder 3">
            <a:extLst>
              <a:ext uri="{FF2B5EF4-FFF2-40B4-BE49-F238E27FC236}">
                <a16:creationId xmlns:a16="http://schemas.microsoft.com/office/drawing/2014/main" id="{89CBE65C-CC24-8DF2-813E-404633893C6D}"/>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1718363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23EA-FD83-6BEB-CF6C-6C4EF9953B12}"/>
              </a:ext>
            </a:extLst>
          </p:cNvPr>
          <p:cNvSpPr>
            <a:spLocks noGrp="1"/>
          </p:cNvSpPr>
          <p:nvPr>
            <p:ph type="title"/>
          </p:nvPr>
        </p:nvSpPr>
        <p:spPr>
          <a:xfrm>
            <a:off x="759012" y="0"/>
            <a:ext cx="10594788" cy="1325563"/>
          </a:xfrm>
        </p:spPr>
        <p:txBody>
          <a:bodyPr/>
          <a:lstStyle/>
          <a:p>
            <a:r>
              <a:rPr lang="en-US">
                <a:solidFill>
                  <a:schemeClr val="bg1"/>
                </a:solidFill>
              </a:rPr>
              <a:t>But</a:t>
            </a:r>
            <a:r>
              <a:rPr lang="en-US"/>
              <a:t> wait!</a:t>
            </a:r>
          </a:p>
        </p:txBody>
      </p:sp>
      <p:sp>
        <p:nvSpPr>
          <p:cNvPr id="3" name="Content Placeholder 2">
            <a:extLst>
              <a:ext uri="{FF2B5EF4-FFF2-40B4-BE49-F238E27FC236}">
                <a16:creationId xmlns:a16="http://schemas.microsoft.com/office/drawing/2014/main" id="{9FAA9BC5-C679-9938-8579-31745B34185C}"/>
              </a:ext>
            </a:extLst>
          </p:cNvPr>
          <p:cNvSpPr>
            <a:spLocks noGrp="1"/>
          </p:cNvSpPr>
          <p:nvPr>
            <p:ph idx="1"/>
          </p:nvPr>
        </p:nvSpPr>
        <p:spPr/>
        <p:txBody>
          <a:bodyPr/>
          <a:lstStyle/>
          <a:p>
            <a:r>
              <a:rPr lang="en-US"/>
              <a:t>Regulatory structure and the existence of a lender of last resort are needed to trust that the banking system’s model of borrowing short-term and lending long-term works out okay most of the time.  Correct? Yes, but what about a different model for creating value that transfers across the internet?</a:t>
            </a:r>
          </a:p>
        </p:txBody>
      </p:sp>
      <p:sp>
        <p:nvSpPr>
          <p:cNvPr id="4" name="Slide Number Placeholder 3">
            <a:extLst>
              <a:ext uri="{FF2B5EF4-FFF2-40B4-BE49-F238E27FC236}">
                <a16:creationId xmlns:a16="http://schemas.microsoft.com/office/drawing/2014/main" id="{4B604127-8713-03B7-9695-2F507A82665B}"/>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251170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a:solidFill>
                  <a:schemeClr val="bg1"/>
                </a:solidFill>
              </a:rPr>
              <a:t> Co</a:t>
            </a:r>
            <a:r>
              <a:rPr lang="en-US"/>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normAutofit/>
          </a:bodyPr>
          <a:lstStyle/>
          <a:p>
            <a:pPr>
              <a:spcAft>
                <a:spcPts val="1000"/>
              </a:spcAft>
            </a:pPr>
            <a:r>
              <a:rPr lang="en-US"/>
              <a:t>Contemporary Economic Policy</a:t>
            </a:r>
          </a:p>
          <a:p>
            <a:pPr lvl="1">
              <a:spcAft>
                <a:spcPts val="1000"/>
              </a:spcAft>
            </a:pPr>
            <a:r>
              <a:rPr lang="en-US"/>
              <a:t>Week 1 (10/24):   Economic Inequality (Jon </a:t>
            </a:r>
            <a:r>
              <a:rPr lang="en-US" err="1"/>
              <a:t>Haveman</a:t>
            </a:r>
            <a:r>
              <a:rPr lang="en-US"/>
              <a:t>, NEED</a:t>
            </a:r>
            <a:r>
              <a:rPr lang="en-US" b="1"/>
              <a:t>)</a:t>
            </a:r>
            <a:endParaRPr lang="en-US"/>
          </a:p>
          <a:p>
            <a:pPr lvl="1">
              <a:spcAft>
                <a:spcPts val="1000"/>
              </a:spcAft>
            </a:pPr>
            <a:r>
              <a:rPr lang="en-US"/>
              <a:t>Week 2  (10/31): Economic Update (Geoffrey Woglom, Amherst College)</a:t>
            </a:r>
          </a:p>
          <a:p>
            <a:pPr lvl="1">
              <a:spcAft>
                <a:spcPts val="1000"/>
              </a:spcAft>
            </a:pPr>
            <a:r>
              <a:rPr lang="en-US"/>
              <a:t>Week 3 (11/7): Monetary Policy (Geoffrey Woglom</a:t>
            </a:r>
          </a:p>
          <a:p>
            <a:pPr lvl="1">
              <a:spcAft>
                <a:spcPts val="1000"/>
              </a:spcAft>
            </a:pPr>
            <a:r>
              <a:rPr lang="en-US" b="1"/>
              <a:t>Week 4 (11/14):  Crypto Currencies (Joan Nix, CUNY)</a:t>
            </a:r>
          </a:p>
          <a:p>
            <a:pPr lvl="1">
              <a:spcAft>
                <a:spcPts val="1000"/>
              </a:spcAft>
            </a:pPr>
            <a:r>
              <a:rPr lang="en-US"/>
              <a:t>Week 5 (11/21):  International Institutions (Alan Deardorff, U of Michigan)</a:t>
            </a:r>
          </a:p>
          <a:p>
            <a:pPr lvl="1">
              <a:spcAft>
                <a:spcPts val="1000"/>
              </a:spcAft>
            </a:pPr>
            <a:r>
              <a:rPr lang="en-US"/>
              <a:t>Week 6 (11/28):  Federal Debt (Brian Peterson Lagrange College)</a:t>
            </a:r>
          </a:p>
          <a:p>
            <a:pPr lvl="1">
              <a:spcAft>
                <a:spcPts val="1000"/>
              </a:spcAft>
            </a:pPr>
            <a:endParaRPr lang="en-US"/>
          </a:p>
          <a:p>
            <a:pPr lvl="1">
              <a:spcAft>
                <a:spcPts val="1000"/>
              </a:spcAft>
            </a:pPr>
            <a:endParaRPr lang="en-US"/>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2873896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445B-BA2E-6BB9-2D0D-2207AFCBB3C1}"/>
              </a:ext>
            </a:extLst>
          </p:cNvPr>
          <p:cNvSpPr>
            <a:spLocks noGrp="1"/>
          </p:cNvSpPr>
          <p:nvPr>
            <p:ph type="title"/>
          </p:nvPr>
        </p:nvSpPr>
        <p:spPr/>
        <p:txBody>
          <a:bodyPr/>
          <a:lstStyle/>
          <a:p>
            <a:r>
              <a:rPr lang="en-US">
                <a:solidFill>
                  <a:schemeClr val="bg1"/>
                </a:solidFill>
              </a:rPr>
              <a:t>No </a:t>
            </a:r>
            <a:r>
              <a:rPr lang="en-US">
                <a:solidFill>
                  <a:schemeClr val="accent1">
                    <a:lumMod val="75000"/>
                  </a:schemeClr>
                </a:solidFill>
              </a:rPr>
              <a:t>c</a:t>
            </a:r>
            <a:r>
              <a:rPr lang="en-US"/>
              <a:t>entral bank to the rescue!</a:t>
            </a:r>
          </a:p>
        </p:txBody>
      </p:sp>
      <p:sp>
        <p:nvSpPr>
          <p:cNvPr id="3" name="Content Placeholder 2">
            <a:extLst>
              <a:ext uri="{FF2B5EF4-FFF2-40B4-BE49-F238E27FC236}">
                <a16:creationId xmlns:a16="http://schemas.microsoft.com/office/drawing/2014/main" id="{477528C2-3595-5432-0185-CBF12430ABF1}"/>
              </a:ext>
            </a:extLst>
          </p:cNvPr>
          <p:cNvSpPr>
            <a:spLocks noGrp="1"/>
          </p:cNvSpPr>
          <p:nvPr>
            <p:ph idx="1"/>
          </p:nvPr>
        </p:nvSpPr>
        <p:spPr/>
        <p:txBody>
          <a:bodyPr/>
          <a:lstStyle/>
          <a:p>
            <a:r>
              <a:rPr lang="en-US"/>
              <a:t>Bitcoin’s protocol fixes Bitcoin’s supply! </a:t>
            </a:r>
          </a:p>
          <a:p>
            <a:r>
              <a:rPr lang="en-US"/>
              <a:t>New Bitcoin does </a:t>
            </a:r>
            <a:r>
              <a:rPr lang="en-US" u="sng"/>
              <a:t>not</a:t>
            </a:r>
            <a:r>
              <a:rPr lang="en-US"/>
              <a:t> come from the </a:t>
            </a:r>
            <a:r>
              <a:rPr lang="en-US">
                <a:effectLst/>
              </a:rPr>
              <a:t>Bureau of Engraving and Printing or the U.S. Mint </a:t>
            </a:r>
            <a:r>
              <a:rPr lang="en-US"/>
              <a:t>or Banks, </a:t>
            </a:r>
            <a:r>
              <a:rPr lang="en-US" u="sng"/>
              <a:t>it comes from solving a puzzle</a:t>
            </a:r>
            <a:r>
              <a:rPr lang="en-US"/>
              <a:t>.</a:t>
            </a:r>
          </a:p>
        </p:txBody>
      </p:sp>
      <p:sp>
        <p:nvSpPr>
          <p:cNvPr id="4" name="Slide Number Placeholder 3">
            <a:extLst>
              <a:ext uri="{FF2B5EF4-FFF2-40B4-BE49-F238E27FC236}">
                <a16:creationId xmlns:a16="http://schemas.microsoft.com/office/drawing/2014/main" id="{CF70769A-C933-BB7D-3A3E-A6D7A64526E8}"/>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1561570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17AD-CB84-9DF6-D5C0-63E0B5B91B9C}"/>
              </a:ext>
            </a:extLst>
          </p:cNvPr>
          <p:cNvSpPr>
            <a:spLocks noGrp="1"/>
          </p:cNvSpPr>
          <p:nvPr>
            <p:ph type="title"/>
          </p:nvPr>
        </p:nvSpPr>
        <p:spPr/>
        <p:txBody>
          <a:bodyPr/>
          <a:lstStyle/>
          <a:p>
            <a:r>
              <a:rPr lang="en-US">
                <a:solidFill>
                  <a:schemeClr val="bg1"/>
                </a:solidFill>
              </a:rPr>
              <a:t>Sol</a:t>
            </a:r>
            <a:r>
              <a:rPr lang="en-US">
                <a:solidFill>
                  <a:schemeClr val="accent1">
                    <a:lumMod val="75000"/>
                  </a:schemeClr>
                </a:solidFill>
              </a:rPr>
              <a:t>ving a puzzle</a:t>
            </a:r>
            <a:r>
              <a:rPr lang="en-US"/>
              <a:t>?</a:t>
            </a:r>
          </a:p>
        </p:txBody>
      </p:sp>
      <p:sp>
        <p:nvSpPr>
          <p:cNvPr id="3" name="Content Placeholder 2">
            <a:extLst>
              <a:ext uri="{FF2B5EF4-FFF2-40B4-BE49-F238E27FC236}">
                <a16:creationId xmlns:a16="http://schemas.microsoft.com/office/drawing/2014/main" id="{9775BABB-E5BC-C56E-73F0-38BE7EB0D092}"/>
              </a:ext>
            </a:extLst>
          </p:cNvPr>
          <p:cNvSpPr>
            <a:spLocks noGrp="1"/>
          </p:cNvSpPr>
          <p:nvPr>
            <p:ph idx="1"/>
          </p:nvPr>
        </p:nvSpPr>
        <p:spPr/>
        <p:txBody>
          <a:bodyPr/>
          <a:lstStyle/>
          <a:p>
            <a:r>
              <a:rPr lang="en-US"/>
              <a:t>That’s right- a puzzle, but not the kind a human solves for fun.</a:t>
            </a:r>
          </a:p>
          <a:p>
            <a:endParaRPr lang="en-US"/>
          </a:p>
        </p:txBody>
      </p:sp>
      <p:sp>
        <p:nvSpPr>
          <p:cNvPr id="4" name="Slide Number Placeholder 3">
            <a:extLst>
              <a:ext uri="{FF2B5EF4-FFF2-40B4-BE49-F238E27FC236}">
                <a16:creationId xmlns:a16="http://schemas.microsoft.com/office/drawing/2014/main" id="{297DBDB2-105F-1211-EC36-A5219E42DF85}"/>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2553599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a:solidFill>
                  <a:schemeClr val="bg1"/>
                </a:solidFill>
              </a:rPr>
              <a:t>Pro</a:t>
            </a:r>
            <a:r>
              <a:rPr lang="en-US">
                <a:solidFill>
                  <a:schemeClr val="accent5">
                    <a:lumMod val="50000"/>
                  </a:schemeClr>
                </a:solidFill>
              </a:rPr>
              <a:t>of of work:</a:t>
            </a:r>
            <a:r>
              <a:rPr lang="en-US"/>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a:t>The miners’ competition involves generating long, random numbers (“hashing”) until one of the numbers fits a precise set of attributes.</a:t>
            </a:r>
          </a:p>
          <a:p>
            <a:r>
              <a:rPr lang="en-US"/>
              <a:t>Presently, miners produce on the order of 200 million trillion random numbers per second.  The miners use dedicated hardware for this job.</a:t>
            </a:r>
          </a:p>
          <a:p>
            <a:r>
              <a:rPr lang="en-US"/>
              <a:t>The winning miner then adds the new block to the previous block in the blockchain.  The total process takes about 10 minutes.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6528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a:solidFill>
                  <a:schemeClr val="bg1"/>
                </a:solidFill>
              </a:rPr>
              <a:t>Pro</a:t>
            </a:r>
            <a:r>
              <a:rPr lang="en-US">
                <a:solidFill>
                  <a:schemeClr val="accent5">
                    <a:lumMod val="50000"/>
                  </a:schemeClr>
                </a:solidFill>
              </a:rPr>
              <a:t>of of work:</a:t>
            </a:r>
            <a:r>
              <a:rPr lang="en-US"/>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a:t>The incentive for miners is that the winner of the competition to solve the puzzle gets rewarded with NEW bitcoins and transaction fees.</a:t>
            </a:r>
          </a:p>
          <a:p>
            <a:r>
              <a:rPr lang="en-US"/>
              <a:t>However, the miner will not get the reward unless other miners agree that the puzzle was solved and add the winner’s block to the blockchain.</a:t>
            </a:r>
          </a:p>
          <a:p>
            <a:r>
              <a:rPr lang="en-US"/>
              <a:t>In this way, transactions are added to the chain via a proof of work  “consensus” of miners.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334712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80A3-73C3-C778-CF9C-32A2D4B8AFD3}"/>
              </a:ext>
            </a:extLst>
          </p:cNvPr>
          <p:cNvSpPr>
            <a:spLocks noGrp="1"/>
          </p:cNvSpPr>
          <p:nvPr>
            <p:ph type="title"/>
          </p:nvPr>
        </p:nvSpPr>
        <p:spPr>
          <a:xfrm>
            <a:off x="874056" y="0"/>
            <a:ext cx="10515600" cy="1325563"/>
          </a:xfrm>
        </p:spPr>
        <p:txBody>
          <a:bodyPr/>
          <a:lstStyle/>
          <a:p>
            <a:r>
              <a:rPr lang="en-US">
                <a:solidFill>
                  <a:schemeClr val="bg1"/>
                </a:solidFill>
              </a:rPr>
              <a:t>Bit</a:t>
            </a:r>
            <a:r>
              <a:rPr lang="en-US"/>
              <a:t>coin mine</a:t>
            </a:r>
          </a:p>
        </p:txBody>
      </p:sp>
      <p:sp>
        <p:nvSpPr>
          <p:cNvPr id="4" name="Slide Number Placeholder 3">
            <a:extLst>
              <a:ext uri="{FF2B5EF4-FFF2-40B4-BE49-F238E27FC236}">
                <a16:creationId xmlns:a16="http://schemas.microsoft.com/office/drawing/2014/main" id="{687E6400-1C81-C6B0-FBFA-6BCB0A99BD17}"/>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1026" name="Picture 2" descr="A greener approach to crypto mining | PaymentsSource | American Banker">
            <a:extLst>
              <a:ext uri="{FF2B5EF4-FFF2-40B4-BE49-F238E27FC236}">
                <a16:creationId xmlns:a16="http://schemas.microsoft.com/office/drawing/2014/main" id="{DF380E9E-9507-02F3-5FA9-EBECA6827D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6882" y="1491894"/>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76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1"/>
          <p:cNvSpPr txBox="1">
            <a:spLocks noGrp="1"/>
          </p:cNvSpPr>
          <p:nvPr>
            <p:ph type="title"/>
          </p:nvPr>
        </p:nvSpPr>
        <p:spPr>
          <a:xfrm>
            <a:off x="73880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a:solidFill>
                  <a:schemeClr val="lt1"/>
                </a:solidFill>
              </a:rPr>
              <a:t>Bitc</a:t>
            </a:r>
            <a:r>
              <a:rPr lang="en-US"/>
              <a:t>oin’s environmental impact</a:t>
            </a:r>
            <a:endParaRPr/>
          </a:p>
        </p:txBody>
      </p:sp>
      <p:pic>
        <p:nvPicPr>
          <p:cNvPr id="224" name="Google Shape;224;p21" descr="Graphical user interface&#10;&#10;Description automatically generated with medium confidence"/>
          <p:cNvPicPr preferRelativeResize="0">
            <a:picLocks noGrp="1"/>
          </p:cNvPicPr>
          <p:nvPr>
            <p:ph type="body" idx="1"/>
          </p:nvPr>
        </p:nvPicPr>
        <p:blipFill rotWithShape="1">
          <a:blip r:embed="rId3">
            <a:alphaModFix/>
          </a:blip>
          <a:srcRect/>
          <a:stretch/>
        </p:blipFill>
        <p:spPr>
          <a:xfrm>
            <a:off x="738812" y="1337515"/>
            <a:ext cx="11570700" cy="4435800"/>
          </a:xfrm>
          <a:prstGeom prst="rect">
            <a:avLst/>
          </a:prstGeom>
          <a:noFill/>
          <a:ln>
            <a:noFill/>
          </a:ln>
        </p:spPr>
      </p:pic>
      <p:sp>
        <p:nvSpPr>
          <p:cNvPr id="225" name="Google Shape;225;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226" name="Google Shape;226;p21"/>
          <p:cNvSpPr txBox="1"/>
          <p:nvPr/>
        </p:nvSpPr>
        <p:spPr>
          <a:xfrm>
            <a:off x="7620929" y="6444654"/>
            <a:ext cx="54083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https://digiconomist.net/bitcoin-energy-consumption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38F2-E12C-4703-8A3A-3FEEE5FD3275}"/>
              </a:ext>
            </a:extLst>
          </p:cNvPr>
          <p:cNvSpPr>
            <a:spLocks noGrp="1"/>
          </p:cNvSpPr>
          <p:nvPr>
            <p:ph type="title"/>
          </p:nvPr>
        </p:nvSpPr>
        <p:spPr>
          <a:xfrm>
            <a:off x="838200" y="0"/>
            <a:ext cx="10515600" cy="1278965"/>
          </a:xfrm>
        </p:spPr>
        <p:txBody>
          <a:bodyPr/>
          <a:lstStyle/>
          <a:p>
            <a:r>
              <a:rPr lang="en-US">
                <a:solidFill>
                  <a:schemeClr val="bg1"/>
                </a:solidFill>
              </a:rPr>
              <a:t> So </a:t>
            </a:r>
            <a:r>
              <a:rPr lang="en-US"/>
              <a:t>how does it work?</a:t>
            </a:r>
          </a:p>
        </p:txBody>
      </p:sp>
      <p:sp>
        <p:nvSpPr>
          <p:cNvPr id="3" name="Content Placeholder 2">
            <a:extLst>
              <a:ext uri="{FF2B5EF4-FFF2-40B4-BE49-F238E27FC236}">
                <a16:creationId xmlns:a16="http://schemas.microsoft.com/office/drawing/2014/main" id="{525A29C0-C018-4137-808F-40C788687CBB}"/>
              </a:ext>
            </a:extLst>
          </p:cNvPr>
          <p:cNvSpPr>
            <a:spLocks noGrp="1"/>
          </p:cNvSpPr>
          <p:nvPr>
            <p:ph idx="1"/>
          </p:nvPr>
        </p:nvSpPr>
        <p:spPr>
          <a:xfrm>
            <a:off x="651435" y="1165412"/>
            <a:ext cx="10702365" cy="4756656"/>
          </a:xfrm>
        </p:spPr>
        <p:txBody>
          <a:bodyPr>
            <a:noAutofit/>
          </a:bodyPr>
          <a:lstStyle/>
          <a:p>
            <a:r>
              <a:rPr lang="en-US"/>
              <a:t>Bob, exchanges dollars for Bitcoin.  There are a number of ways to do this. The easiest is to set up an account at a crypto exchange like Coinbase, deposit dollars using your debit card, and one click is all you need to purchase Bitcoin. </a:t>
            </a:r>
          </a:p>
          <a:p>
            <a:r>
              <a:rPr lang="en-US"/>
              <a:t>But the ownership of Bitcoin is not legally defined in terms of property rights like your checking account.</a:t>
            </a:r>
          </a:p>
          <a:p>
            <a:pPr lvl="1"/>
            <a:r>
              <a:rPr lang="en-US" sz="2800" b="1">
                <a:solidFill>
                  <a:schemeClr val="accent1">
                    <a:lumMod val="75000"/>
                  </a:schemeClr>
                </a:solidFill>
              </a:rPr>
              <a:t>For example, if the exchange goes under, there is no deposit insurance, and you become an unsecured creditor of the exchange. </a:t>
            </a:r>
          </a:p>
        </p:txBody>
      </p:sp>
      <p:sp>
        <p:nvSpPr>
          <p:cNvPr id="4" name="Slide Number Placeholder 3">
            <a:extLst>
              <a:ext uri="{FF2B5EF4-FFF2-40B4-BE49-F238E27FC236}">
                <a16:creationId xmlns:a16="http://schemas.microsoft.com/office/drawing/2014/main" id="{D2E9718F-47F7-4841-B1FA-C9F186487CEF}"/>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234179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38F2-E12C-4703-8A3A-3FEEE5FD3275}"/>
              </a:ext>
            </a:extLst>
          </p:cNvPr>
          <p:cNvSpPr>
            <a:spLocks noGrp="1"/>
          </p:cNvSpPr>
          <p:nvPr>
            <p:ph type="title"/>
          </p:nvPr>
        </p:nvSpPr>
        <p:spPr>
          <a:xfrm>
            <a:off x="838200" y="0"/>
            <a:ext cx="10515600" cy="1278965"/>
          </a:xfrm>
        </p:spPr>
        <p:txBody>
          <a:bodyPr/>
          <a:lstStyle/>
          <a:p>
            <a:r>
              <a:rPr lang="en-US">
                <a:solidFill>
                  <a:schemeClr val="bg1"/>
                </a:solidFill>
              </a:rPr>
              <a:t> So </a:t>
            </a:r>
            <a:r>
              <a:rPr lang="en-US"/>
              <a:t>how does it work?</a:t>
            </a:r>
          </a:p>
        </p:txBody>
      </p:sp>
      <p:sp>
        <p:nvSpPr>
          <p:cNvPr id="3" name="Content Placeholder 2">
            <a:extLst>
              <a:ext uri="{FF2B5EF4-FFF2-40B4-BE49-F238E27FC236}">
                <a16:creationId xmlns:a16="http://schemas.microsoft.com/office/drawing/2014/main" id="{525A29C0-C018-4137-808F-40C788687CBB}"/>
              </a:ext>
            </a:extLst>
          </p:cNvPr>
          <p:cNvSpPr>
            <a:spLocks noGrp="1"/>
          </p:cNvSpPr>
          <p:nvPr>
            <p:ph idx="1"/>
          </p:nvPr>
        </p:nvSpPr>
        <p:spPr>
          <a:xfrm>
            <a:off x="651435" y="1165412"/>
            <a:ext cx="10702365" cy="4756656"/>
          </a:xfrm>
        </p:spPr>
        <p:txBody>
          <a:bodyPr>
            <a:noAutofit/>
          </a:bodyPr>
          <a:lstStyle/>
          <a:p>
            <a:r>
              <a:rPr lang="en-US"/>
              <a:t>Another way is through a wallet (think of it as a piece of software) that generates keys for each transaction. </a:t>
            </a:r>
          </a:p>
          <a:p>
            <a:r>
              <a:rPr lang="en-US"/>
              <a:t>There are private keys that only you should see and public keys that anyone can see.</a:t>
            </a:r>
          </a:p>
          <a:p>
            <a:pPr lvl="1"/>
            <a:r>
              <a:rPr lang="en-US" sz="2800" b="1">
                <a:solidFill>
                  <a:schemeClr val="accent1">
                    <a:lumMod val="75000"/>
                  </a:schemeClr>
                </a:solidFill>
              </a:rPr>
              <a:t>Public keys act like a mailing address.</a:t>
            </a:r>
          </a:p>
          <a:p>
            <a:r>
              <a:rPr lang="en-US"/>
              <a:t>“Not your keys, not your Bitcoin” is a motto of the Bitcoin maximalists. </a:t>
            </a:r>
          </a:p>
        </p:txBody>
      </p:sp>
      <p:sp>
        <p:nvSpPr>
          <p:cNvPr id="4" name="Slide Number Placeholder 3">
            <a:extLst>
              <a:ext uri="{FF2B5EF4-FFF2-40B4-BE49-F238E27FC236}">
                <a16:creationId xmlns:a16="http://schemas.microsoft.com/office/drawing/2014/main" id="{D2E9718F-47F7-4841-B1FA-C9F186487CEF}"/>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20714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71E7-9C7E-9F08-75B1-4AE8301F98B2}"/>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B65231A7-2852-5113-732A-CF44C7449BFB}"/>
              </a:ext>
            </a:extLst>
          </p:cNvPr>
          <p:cNvSpPr>
            <a:spLocks noGrp="1"/>
          </p:cNvSpPr>
          <p:nvPr>
            <p:ph idx="1"/>
          </p:nvPr>
        </p:nvSpPr>
        <p:spPr>
          <a:xfrm>
            <a:off x="688795" y="1235159"/>
            <a:ext cx="10515600" cy="4764600"/>
          </a:xfrm>
        </p:spPr>
        <p:txBody>
          <a:bodyPr>
            <a:normAutofit lnSpcReduction="10000"/>
          </a:bodyPr>
          <a:lstStyle/>
          <a:p>
            <a:r>
              <a:rPr lang="en-US"/>
              <a:t>Bob can send his Bitcoin to Alice by using Alice’s public key and verifying that he has unspent output to send to Alice by signing the transaction with his private key.</a:t>
            </a:r>
          </a:p>
          <a:p>
            <a:r>
              <a:rPr lang="en-US"/>
              <a:t>The new transaction waits its turn to be confirmed and added to a new block of transactions on a large number of different computers that make up the Bitcoin blockchain.  The wait for small valued transactions to get confirmed averages about an hour until the transaction is safely on the blockchain.</a:t>
            </a:r>
          </a:p>
          <a:p>
            <a:r>
              <a:rPr lang="en-US"/>
              <a:t>Bitcoin Miners gather about 3000 new transactions into a “block.”</a:t>
            </a:r>
          </a:p>
          <a:p>
            <a:r>
              <a:rPr lang="en-US"/>
              <a:t>A decentralized mechanism is involved because the state of affairs regarding confirmed transactions is widely shared across computers with the Bitcoin blockchain. </a:t>
            </a:r>
          </a:p>
          <a:p>
            <a:endParaRPr lang="en-US"/>
          </a:p>
        </p:txBody>
      </p:sp>
      <p:sp>
        <p:nvSpPr>
          <p:cNvPr id="4" name="Slide Number Placeholder 3">
            <a:extLst>
              <a:ext uri="{FF2B5EF4-FFF2-40B4-BE49-F238E27FC236}">
                <a16:creationId xmlns:a16="http://schemas.microsoft.com/office/drawing/2014/main" id="{D73E3FA1-C07B-0D8E-72FB-7CD226F3D2DE}"/>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6" name="TextBox 5">
            <a:extLst>
              <a:ext uri="{FF2B5EF4-FFF2-40B4-BE49-F238E27FC236}">
                <a16:creationId xmlns:a16="http://schemas.microsoft.com/office/drawing/2014/main" id="{A7FD7E41-C674-D2B2-BE23-20F6BD4EC10C}"/>
              </a:ext>
            </a:extLst>
          </p:cNvPr>
          <p:cNvSpPr txBox="1"/>
          <p:nvPr/>
        </p:nvSpPr>
        <p:spPr>
          <a:xfrm>
            <a:off x="974173" y="268947"/>
            <a:ext cx="6096000" cy="707886"/>
          </a:xfrm>
          <a:prstGeom prst="rect">
            <a:avLst/>
          </a:prstGeom>
          <a:noFill/>
        </p:spPr>
        <p:txBody>
          <a:bodyPr wrap="square">
            <a:spAutoFit/>
          </a:bodyPr>
          <a:lstStyle/>
          <a:p>
            <a:r>
              <a:rPr lang="en-US" sz="4000" b="1">
                <a:solidFill>
                  <a:schemeClr val="bg1"/>
                </a:solidFill>
              </a:rPr>
              <a:t>So </a:t>
            </a:r>
            <a:r>
              <a:rPr lang="en-US" sz="4000" b="1">
                <a:solidFill>
                  <a:schemeClr val="accent1">
                    <a:lumMod val="75000"/>
                  </a:schemeClr>
                </a:solidFill>
              </a:rPr>
              <a:t>how does it work?</a:t>
            </a:r>
          </a:p>
        </p:txBody>
      </p:sp>
    </p:spTree>
    <p:extLst>
      <p:ext uri="{BB962C8B-B14F-4D97-AF65-F5344CB8AC3E}">
        <p14:creationId xmlns:p14="http://schemas.microsoft.com/office/powerpoint/2010/main" val="3640098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BAAB-9549-AE09-B70D-FCE501314C69}"/>
              </a:ext>
            </a:extLst>
          </p:cNvPr>
          <p:cNvSpPr>
            <a:spLocks noGrp="1"/>
          </p:cNvSpPr>
          <p:nvPr>
            <p:ph type="title"/>
          </p:nvPr>
        </p:nvSpPr>
        <p:spPr/>
        <p:txBody>
          <a:bodyPr/>
          <a:lstStyle/>
          <a:p>
            <a:r>
              <a:rPr lang="en-US">
                <a:solidFill>
                  <a:schemeClr val="bg1"/>
                </a:solidFill>
              </a:rPr>
              <a:t>Wh</a:t>
            </a:r>
            <a:r>
              <a:rPr lang="en-US">
                <a:solidFill>
                  <a:schemeClr val="accent1">
                    <a:lumMod val="75000"/>
                  </a:schemeClr>
                </a:solidFill>
              </a:rPr>
              <a:t>e</a:t>
            </a:r>
            <a:r>
              <a:rPr lang="en-US"/>
              <a:t>re the rich store their keys!</a:t>
            </a:r>
          </a:p>
        </p:txBody>
      </p:sp>
      <p:pic>
        <p:nvPicPr>
          <p:cNvPr id="6" name="Content Placeholder 5" descr="A person pushing a door&#10;&#10;Description automatically generated">
            <a:extLst>
              <a:ext uri="{FF2B5EF4-FFF2-40B4-BE49-F238E27FC236}">
                <a16:creationId xmlns:a16="http://schemas.microsoft.com/office/drawing/2014/main" id="{EC9D3468-3417-B6DB-1C11-49D1F91C84F7}"/>
              </a:ext>
            </a:extLst>
          </p:cNvPr>
          <p:cNvPicPr>
            <a:picLocks noGrp="1" noChangeAspect="1"/>
          </p:cNvPicPr>
          <p:nvPr>
            <p:ph idx="1"/>
          </p:nvPr>
        </p:nvPicPr>
        <p:blipFill>
          <a:blip r:embed="rId3"/>
          <a:stretch>
            <a:fillRect/>
          </a:stretch>
        </p:blipFill>
        <p:spPr>
          <a:xfrm>
            <a:off x="2964664" y="1570038"/>
            <a:ext cx="6262671" cy="4351337"/>
          </a:xfrm>
        </p:spPr>
      </p:pic>
      <p:sp>
        <p:nvSpPr>
          <p:cNvPr id="4" name="Slide Number Placeholder 3">
            <a:extLst>
              <a:ext uri="{FF2B5EF4-FFF2-40B4-BE49-F238E27FC236}">
                <a16:creationId xmlns:a16="http://schemas.microsoft.com/office/drawing/2014/main" id="{CDB6812F-C9CF-649A-202B-2EC7D1229F76}"/>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298249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a:t> </a:t>
            </a:r>
            <a:r>
              <a:rPr lang="en-US">
                <a:solidFill>
                  <a:schemeClr val="bg1"/>
                </a:solidFill>
              </a:rPr>
              <a:t>Ava</a:t>
            </a:r>
            <a:r>
              <a:rPr lang="en-US"/>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a:t>US Economy</a:t>
            </a:r>
          </a:p>
          <a:p>
            <a:pPr>
              <a:spcAft>
                <a:spcPts val="1000"/>
              </a:spcAft>
            </a:pPr>
            <a:r>
              <a:rPr lang="en-US"/>
              <a:t>Healthcare Economics</a:t>
            </a:r>
          </a:p>
          <a:p>
            <a:pPr>
              <a:spcAft>
                <a:spcPts val="1000"/>
              </a:spcAft>
            </a:pPr>
            <a:r>
              <a:rPr lang="en-US"/>
              <a:t>Climate Change</a:t>
            </a:r>
          </a:p>
          <a:p>
            <a:pPr>
              <a:spcAft>
                <a:spcPts val="1000"/>
              </a:spcAft>
            </a:pPr>
            <a:r>
              <a:rPr lang="en-US"/>
              <a:t>Economic Inequality</a:t>
            </a:r>
          </a:p>
          <a:p>
            <a:pPr>
              <a:spcAft>
                <a:spcPts val="1000"/>
              </a:spcAft>
            </a:pPr>
            <a:r>
              <a:rPr lang="en-US"/>
              <a:t>Economic Mobility</a:t>
            </a:r>
          </a:p>
          <a:p>
            <a:pPr>
              <a:spcAft>
                <a:spcPts val="1000"/>
              </a:spcAft>
            </a:pPr>
            <a:r>
              <a:rPr lang="en-US"/>
              <a:t>Trade and Globalization</a:t>
            </a:r>
          </a:p>
          <a:p>
            <a:pPr>
              <a:spcAft>
                <a:spcPts val="1000"/>
              </a:spcAft>
            </a:pPr>
            <a:r>
              <a:rPr lang="en-US"/>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a:t>Immigration Economics</a:t>
            </a:r>
          </a:p>
          <a:p>
            <a:pPr>
              <a:spcAft>
                <a:spcPts val="1000"/>
              </a:spcAft>
            </a:pPr>
            <a:r>
              <a:rPr lang="en-US"/>
              <a:t>Housing Policy</a:t>
            </a:r>
          </a:p>
          <a:p>
            <a:pPr>
              <a:spcAft>
                <a:spcPts val="1000"/>
              </a:spcAft>
            </a:pPr>
            <a:r>
              <a:rPr lang="en-US"/>
              <a:t>Federal Budgets</a:t>
            </a:r>
          </a:p>
          <a:p>
            <a:pPr>
              <a:spcAft>
                <a:spcPts val="1000"/>
              </a:spcAft>
            </a:pPr>
            <a:r>
              <a:rPr lang="en-US"/>
              <a:t>Federal Debt</a:t>
            </a:r>
          </a:p>
          <a:p>
            <a:pPr>
              <a:spcAft>
                <a:spcPts val="1000"/>
              </a:spcAft>
            </a:pPr>
            <a:r>
              <a:rPr lang="en-US"/>
              <a:t>Black-White Wealth Gap</a:t>
            </a:r>
          </a:p>
          <a:p>
            <a:pPr>
              <a:spcAft>
                <a:spcPts val="1000"/>
              </a:spcAft>
            </a:pPr>
            <a:r>
              <a:rPr lang="en-US"/>
              <a:t>Autonomous Vehicles</a:t>
            </a:r>
          </a:p>
          <a:p>
            <a:pPr>
              <a:spcAft>
                <a:spcPts val="1000"/>
              </a:spcAft>
            </a:pPr>
            <a:r>
              <a:rPr lang="en-US"/>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761291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1974-6FB3-A6B7-DED8-4C791427EE91}"/>
              </a:ext>
            </a:extLst>
          </p:cNvPr>
          <p:cNvSpPr>
            <a:spLocks noGrp="1"/>
          </p:cNvSpPr>
          <p:nvPr>
            <p:ph type="title"/>
          </p:nvPr>
        </p:nvSpPr>
        <p:spPr/>
        <p:txBody>
          <a:bodyPr/>
          <a:lstStyle/>
          <a:p>
            <a:r>
              <a:rPr lang="en-US">
                <a:solidFill>
                  <a:schemeClr val="bg1"/>
                </a:solidFill>
              </a:rPr>
              <a:t>Qu</a:t>
            </a:r>
            <a:r>
              <a:rPr lang="en-US"/>
              <a:t>estion – please answer in chat</a:t>
            </a:r>
          </a:p>
        </p:txBody>
      </p:sp>
      <p:sp>
        <p:nvSpPr>
          <p:cNvPr id="3" name="Content Placeholder 2">
            <a:extLst>
              <a:ext uri="{FF2B5EF4-FFF2-40B4-BE49-F238E27FC236}">
                <a16:creationId xmlns:a16="http://schemas.microsoft.com/office/drawing/2014/main" id="{EFE9DFFD-D30A-440E-B73D-11FB72A7220F}"/>
              </a:ext>
            </a:extLst>
          </p:cNvPr>
          <p:cNvSpPr>
            <a:spLocks noGrp="1"/>
          </p:cNvSpPr>
          <p:nvPr>
            <p:ph idx="1"/>
          </p:nvPr>
        </p:nvSpPr>
        <p:spPr/>
        <p:txBody>
          <a:bodyPr/>
          <a:lstStyle/>
          <a:p>
            <a:r>
              <a:rPr lang="en-US"/>
              <a:t>Bitcoin is considered by some an asset that will store value because:</a:t>
            </a:r>
          </a:p>
          <a:p>
            <a:pPr marL="514350" indent="-514350">
              <a:buFont typeface="+mj-lt"/>
              <a:buAutoNum type="alphaLcParenR"/>
            </a:pPr>
            <a:r>
              <a:rPr lang="en-US"/>
              <a:t>people are easily deceived.</a:t>
            </a:r>
          </a:p>
          <a:p>
            <a:pPr marL="514350" indent="-514350">
              <a:buFont typeface="+mj-lt"/>
              <a:buAutoNum type="alphaLcParenR"/>
            </a:pPr>
            <a:r>
              <a:rPr lang="en-US"/>
              <a:t>its supply is under the control of monetary authorities.</a:t>
            </a:r>
          </a:p>
          <a:p>
            <a:pPr marL="514350" indent="-514350">
              <a:buFont typeface="+mj-lt"/>
              <a:buAutoNum type="alphaLcParenR"/>
            </a:pPr>
            <a:r>
              <a:rPr lang="en-US"/>
              <a:t>its supply is independently determined by code.</a:t>
            </a:r>
          </a:p>
          <a:p>
            <a:pPr marL="514350" indent="-514350">
              <a:buFont typeface="+mj-lt"/>
              <a:buAutoNum type="alphaLcParenR"/>
            </a:pPr>
            <a:r>
              <a:rPr lang="en-US"/>
              <a:t>it is not volatile.</a:t>
            </a:r>
          </a:p>
          <a:p>
            <a:endParaRPr lang="en-US"/>
          </a:p>
        </p:txBody>
      </p:sp>
      <p:sp>
        <p:nvSpPr>
          <p:cNvPr id="4" name="Slide Number Placeholder 3">
            <a:extLst>
              <a:ext uri="{FF2B5EF4-FFF2-40B4-BE49-F238E27FC236}">
                <a16:creationId xmlns:a16="http://schemas.microsoft.com/office/drawing/2014/main" id="{96BB2B8B-EDB4-C155-FD5D-362B18F9878D}"/>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1323518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04C1-2250-8076-C65F-0D83F812E15B}"/>
              </a:ext>
            </a:extLst>
          </p:cNvPr>
          <p:cNvSpPr>
            <a:spLocks noGrp="1"/>
          </p:cNvSpPr>
          <p:nvPr>
            <p:ph type="title"/>
          </p:nvPr>
        </p:nvSpPr>
        <p:spPr/>
        <p:txBody>
          <a:bodyPr>
            <a:normAutofit/>
          </a:bodyPr>
          <a:lstStyle/>
          <a:p>
            <a:r>
              <a:rPr lang="en-US">
                <a:solidFill>
                  <a:schemeClr val="bg1"/>
                </a:solidFill>
              </a:rPr>
              <a:t>Thi</a:t>
            </a:r>
            <a:r>
              <a:rPr lang="en-US"/>
              <a:t>s sounds complicated</a:t>
            </a:r>
          </a:p>
        </p:txBody>
      </p:sp>
      <p:sp>
        <p:nvSpPr>
          <p:cNvPr id="3" name="Content Placeholder 2">
            <a:extLst>
              <a:ext uri="{FF2B5EF4-FFF2-40B4-BE49-F238E27FC236}">
                <a16:creationId xmlns:a16="http://schemas.microsoft.com/office/drawing/2014/main" id="{60336F09-DB56-B7CE-4721-D57D457CBCC0}"/>
              </a:ext>
            </a:extLst>
          </p:cNvPr>
          <p:cNvSpPr>
            <a:spLocks noGrp="1"/>
          </p:cNvSpPr>
          <p:nvPr>
            <p:ph idx="1"/>
          </p:nvPr>
        </p:nvSpPr>
        <p:spPr/>
        <p:txBody>
          <a:bodyPr/>
          <a:lstStyle/>
          <a:p>
            <a:r>
              <a:rPr lang="en-US"/>
              <a:t>Is Bitcoin the future of digital payments?</a:t>
            </a:r>
          </a:p>
          <a:p>
            <a:pPr marL="0" indent="0">
              <a:buNone/>
            </a:pPr>
            <a:r>
              <a:rPr lang="en-US"/>
              <a:t>   No! </a:t>
            </a:r>
          </a:p>
          <a:p>
            <a:pPr marL="514350" indent="-514350">
              <a:buFont typeface="+mj-lt"/>
              <a:buAutoNum type="arabicParenR"/>
            </a:pPr>
            <a:r>
              <a:rPr lang="en-US"/>
              <a:t>Extreme volatility</a:t>
            </a:r>
          </a:p>
          <a:p>
            <a:pPr marL="514350" indent="-514350">
              <a:buFont typeface="+mj-lt"/>
              <a:buAutoNum type="arabicParenR"/>
            </a:pPr>
            <a:r>
              <a:rPr lang="en-US"/>
              <a:t>Exchange rate differences across exchanges.</a:t>
            </a:r>
          </a:p>
          <a:p>
            <a:pPr marL="514350" indent="-514350">
              <a:buFont typeface="+mj-lt"/>
              <a:buAutoNum type="arabicParenR"/>
            </a:pPr>
            <a:r>
              <a:rPr lang="en-US"/>
              <a:t>Fraud</a:t>
            </a:r>
          </a:p>
          <a:p>
            <a:pPr marL="514350" indent="-514350">
              <a:buFont typeface="+mj-lt"/>
              <a:buAutoNum type="arabicParenR"/>
            </a:pPr>
            <a:r>
              <a:rPr lang="en-US"/>
              <a:t>No rewards like credit cards offer</a:t>
            </a:r>
          </a:p>
          <a:p>
            <a:pPr marL="514350" indent="-514350">
              <a:buFont typeface="+mj-lt"/>
              <a:buAutoNum type="arabicParenR"/>
            </a:pPr>
            <a:r>
              <a:rPr lang="en-US"/>
              <a:t>Few merchants accept it</a:t>
            </a:r>
          </a:p>
          <a:p>
            <a:pPr marL="514350" indent="-514350">
              <a:buFont typeface="+mj-lt"/>
              <a:buAutoNum type="arabicParenR"/>
            </a:pPr>
            <a:endParaRPr lang="en-US"/>
          </a:p>
        </p:txBody>
      </p:sp>
      <p:sp>
        <p:nvSpPr>
          <p:cNvPr id="4" name="Slide Number Placeholder 3">
            <a:extLst>
              <a:ext uri="{FF2B5EF4-FFF2-40B4-BE49-F238E27FC236}">
                <a16:creationId xmlns:a16="http://schemas.microsoft.com/office/drawing/2014/main" id="{A495E76B-4FF4-5305-C052-B567E537BDE1}"/>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76276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897B-8BD4-2A2A-149D-653ECEDCB288}"/>
              </a:ext>
            </a:extLst>
          </p:cNvPr>
          <p:cNvSpPr>
            <a:spLocks noGrp="1"/>
          </p:cNvSpPr>
          <p:nvPr>
            <p:ph type="title"/>
          </p:nvPr>
        </p:nvSpPr>
        <p:spPr/>
        <p:txBody>
          <a:bodyPr/>
          <a:lstStyle/>
          <a:p>
            <a:r>
              <a:rPr lang="en-US">
                <a:solidFill>
                  <a:schemeClr val="bg1"/>
                </a:solidFill>
              </a:rPr>
              <a:t>Pro</a:t>
            </a:r>
            <a:r>
              <a:rPr lang="en-US"/>
              <a:t>s of Bitcoin?</a:t>
            </a:r>
          </a:p>
        </p:txBody>
      </p:sp>
      <p:sp>
        <p:nvSpPr>
          <p:cNvPr id="3" name="Content Placeholder 2">
            <a:extLst>
              <a:ext uri="{FF2B5EF4-FFF2-40B4-BE49-F238E27FC236}">
                <a16:creationId xmlns:a16="http://schemas.microsoft.com/office/drawing/2014/main" id="{583E81A9-95B8-454B-1C9D-52D68E920DB8}"/>
              </a:ext>
            </a:extLst>
          </p:cNvPr>
          <p:cNvSpPr>
            <a:spLocks noGrp="1"/>
          </p:cNvSpPr>
          <p:nvPr>
            <p:ph idx="1"/>
          </p:nvPr>
        </p:nvSpPr>
        <p:spPr/>
        <p:txBody>
          <a:bodyPr/>
          <a:lstStyle/>
          <a:p>
            <a:pPr marL="0" indent="0">
              <a:buNone/>
            </a:pPr>
            <a:r>
              <a:rPr lang="en-US"/>
              <a:t>Yes:</a:t>
            </a:r>
          </a:p>
          <a:p>
            <a:r>
              <a:rPr lang="en-US"/>
              <a:t>Micro-transactions will become cheaper than using credit cards.</a:t>
            </a:r>
          </a:p>
          <a:p>
            <a:r>
              <a:rPr lang="en-US"/>
              <a:t>Cheaper for merchants to use Bitcoin, with a 1% transaction fee compared to 2.0-3.5% with credit cards.</a:t>
            </a:r>
          </a:p>
          <a:p>
            <a:r>
              <a:rPr lang="en-US"/>
              <a:t>Remittances are much cheaper compared to Western Union.</a:t>
            </a:r>
          </a:p>
          <a:p>
            <a:r>
              <a:rPr lang="en-US"/>
              <a:t>Global transactions are easier.</a:t>
            </a:r>
          </a:p>
          <a:p>
            <a:r>
              <a:rPr lang="en-US"/>
              <a:t>Venture capital is flowing into this space, suggesting entrepreneurs are going to find solutions to some of Bitcoin’s problems.</a:t>
            </a:r>
          </a:p>
          <a:p>
            <a:endParaRPr lang="en-US"/>
          </a:p>
        </p:txBody>
      </p:sp>
      <p:sp>
        <p:nvSpPr>
          <p:cNvPr id="4" name="Slide Number Placeholder 3">
            <a:extLst>
              <a:ext uri="{FF2B5EF4-FFF2-40B4-BE49-F238E27FC236}">
                <a16:creationId xmlns:a16="http://schemas.microsoft.com/office/drawing/2014/main" id="{1B9BF941-7030-652A-9BE1-C55F442600D9}"/>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3696857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21D5-690F-4EA6-AE17-E90F2EC9E78B}"/>
              </a:ext>
            </a:extLst>
          </p:cNvPr>
          <p:cNvSpPr>
            <a:spLocks noGrp="1"/>
          </p:cNvSpPr>
          <p:nvPr>
            <p:ph type="title"/>
          </p:nvPr>
        </p:nvSpPr>
        <p:spPr>
          <a:xfrm>
            <a:off x="1065300" y="734786"/>
            <a:ext cx="10515600" cy="365125"/>
          </a:xfrm>
        </p:spPr>
        <p:txBody>
          <a:bodyPr>
            <a:normAutofit fontScale="90000"/>
          </a:bodyPr>
          <a:lstStyle/>
          <a:p>
            <a:r>
              <a:rPr lang="en-US" sz="4400">
                <a:solidFill>
                  <a:schemeClr val="bg1"/>
                </a:solidFill>
              </a:rPr>
              <a:t>Is  </a:t>
            </a:r>
            <a:r>
              <a:rPr lang="en-US" sz="4400">
                <a:solidFill>
                  <a:schemeClr val="accent5">
                    <a:lumMod val="50000"/>
                  </a:schemeClr>
                </a:solidFill>
              </a:rPr>
              <a:t>Bitcoin bad money? </a:t>
            </a:r>
            <a:br>
              <a:rPr lang="en-US" sz="4400">
                <a:solidFill>
                  <a:schemeClr val="accent5">
                    <a:lumMod val="50000"/>
                  </a:schemeClr>
                </a:solidFill>
              </a:rPr>
            </a:br>
            <a:endParaRPr lang="en-US" sz="4400"/>
          </a:p>
        </p:txBody>
      </p:sp>
      <p:sp>
        <p:nvSpPr>
          <p:cNvPr id="4" name="Slide Number Placeholder 3">
            <a:extLst>
              <a:ext uri="{FF2B5EF4-FFF2-40B4-BE49-F238E27FC236}">
                <a16:creationId xmlns:a16="http://schemas.microsoft.com/office/drawing/2014/main" id="{FEE74F53-6077-4D1E-8B3E-4487B94B543F}"/>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6" name="Content Placeholder 5">
            <a:extLst>
              <a:ext uri="{FF2B5EF4-FFF2-40B4-BE49-F238E27FC236}">
                <a16:creationId xmlns:a16="http://schemas.microsoft.com/office/drawing/2014/main" id="{BA017B65-4F84-4681-3097-0B99ABB21ED5}"/>
              </a:ext>
            </a:extLst>
          </p:cNvPr>
          <p:cNvPicPr>
            <a:picLocks noGrp="1" noChangeAspect="1"/>
          </p:cNvPicPr>
          <p:nvPr>
            <p:ph idx="1"/>
          </p:nvPr>
        </p:nvPicPr>
        <p:blipFill>
          <a:blip r:embed="rId3"/>
          <a:stretch>
            <a:fillRect/>
          </a:stretch>
        </p:blipFill>
        <p:spPr>
          <a:xfrm>
            <a:off x="1249340" y="1413980"/>
            <a:ext cx="9693320" cy="4297680"/>
          </a:xfrm>
        </p:spPr>
      </p:pic>
      <p:sp>
        <p:nvSpPr>
          <p:cNvPr id="7" name="TextBox 6">
            <a:extLst>
              <a:ext uri="{FF2B5EF4-FFF2-40B4-BE49-F238E27FC236}">
                <a16:creationId xmlns:a16="http://schemas.microsoft.com/office/drawing/2014/main" id="{AEC351BC-5D27-C3CC-9848-805120CDA1E6}"/>
              </a:ext>
            </a:extLst>
          </p:cNvPr>
          <p:cNvSpPr txBox="1"/>
          <p:nvPr/>
        </p:nvSpPr>
        <p:spPr>
          <a:xfrm>
            <a:off x="5058959" y="5940895"/>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4012592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D023-DB17-93D9-6613-5A789451EEC0}"/>
              </a:ext>
            </a:extLst>
          </p:cNvPr>
          <p:cNvSpPr>
            <a:spLocks noGrp="1"/>
          </p:cNvSpPr>
          <p:nvPr>
            <p:ph type="title"/>
          </p:nvPr>
        </p:nvSpPr>
        <p:spPr>
          <a:xfrm>
            <a:off x="759012" y="0"/>
            <a:ext cx="10594788" cy="1325563"/>
          </a:xfrm>
        </p:spPr>
        <p:txBody>
          <a:bodyPr/>
          <a:lstStyle/>
          <a:p>
            <a:r>
              <a:rPr lang="en-US">
                <a:solidFill>
                  <a:schemeClr val="bg1"/>
                </a:solidFill>
              </a:rPr>
              <a:t>Kim</a:t>
            </a:r>
            <a:r>
              <a:rPr lang="en-US"/>
              <a:t> Jong </a:t>
            </a:r>
            <a:r>
              <a:rPr lang="en-US" err="1"/>
              <a:t>Un’s</a:t>
            </a:r>
            <a:r>
              <a:rPr lang="en-US"/>
              <a:t> new revenue source</a:t>
            </a:r>
          </a:p>
        </p:txBody>
      </p:sp>
      <p:pic>
        <p:nvPicPr>
          <p:cNvPr id="6" name="Content Placeholder 5">
            <a:extLst>
              <a:ext uri="{FF2B5EF4-FFF2-40B4-BE49-F238E27FC236}">
                <a16:creationId xmlns:a16="http://schemas.microsoft.com/office/drawing/2014/main" id="{672E49D0-6C46-FC7F-C10B-20618B302EEF}"/>
              </a:ext>
            </a:extLst>
          </p:cNvPr>
          <p:cNvPicPr>
            <a:picLocks noGrp="1" noChangeAspect="1"/>
          </p:cNvPicPr>
          <p:nvPr>
            <p:ph idx="1"/>
          </p:nvPr>
        </p:nvPicPr>
        <p:blipFill>
          <a:blip r:embed="rId2"/>
          <a:stretch>
            <a:fillRect/>
          </a:stretch>
        </p:blipFill>
        <p:spPr>
          <a:xfrm>
            <a:off x="1374213" y="1508125"/>
            <a:ext cx="9128324" cy="4094863"/>
          </a:xfrm>
        </p:spPr>
      </p:pic>
      <p:sp>
        <p:nvSpPr>
          <p:cNvPr id="4" name="Slide Number Placeholder 3">
            <a:extLst>
              <a:ext uri="{FF2B5EF4-FFF2-40B4-BE49-F238E27FC236}">
                <a16:creationId xmlns:a16="http://schemas.microsoft.com/office/drawing/2014/main" id="{779AFFAE-9A01-335A-8FE3-F94FCF18428B}"/>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7" name="TextBox 6">
            <a:extLst>
              <a:ext uri="{FF2B5EF4-FFF2-40B4-BE49-F238E27FC236}">
                <a16:creationId xmlns:a16="http://schemas.microsoft.com/office/drawing/2014/main" id="{6FEB16EE-AE07-FF14-B4D1-D8CDA5DECA86}"/>
              </a:ext>
            </a:extLst>
          </p:cNvPr>
          <p:cNvSpPr txBox="1"/>
          <p:nvPr/>
        </p:nvSpPr>
        <p:spPr>
          <a:xfrm>
            <a:off x="4682748" y="6412788"/>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394174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57E4-184E-893F-E1B0-772517305F9D}"/>
              </a:ext>
            </a:extLst>
          </p:cNvPr>
          <p:cNvSpPr>
            <a:spLocks noGrp="1"/>
          </p:cNvSpPr>
          <p:nvPr>
            <p:ph type="title"/>
          </p:nvPr>
        </p:nvSpPr>
        <p:spPr/>
        <p:txBody>
          <a:bodyPr/>
          <a:lstStyle/>
          <a:p>
            <a:r>
              <a:rPr lang="en-US">
                <a:solidFill>
                  <a:schemeClr val="bg1"/>
                </a:solidFill>
              </a:rPr>
              <a:t>Ter</a:t>
            </a:r>
            <a:r>
              <a:rPr lang="en-US"/>
              <a:t>rorist financing</a:t>
            </a:r>
          </a:p>
        </p:txBody>
      </p:sp>
      <p:sp>
        <p:nvSpPr>
          <p:cNvPr id="3" name="Content Placeholder 2">
            <a:extLst>
              <a:ext uri="{FF2B5EF4-FFF2-40B4-BE49-F238E27FC236}">
                <a16:creationId xmlns:a16="http://schemas.microsoft.com/office/drawing/2014/main" id="{E26BFBFB-761D-8C57-3252-FB9ACAA1A3EE}"/>
              </a:ext>
            </a:extLst>
          </p:cNvPr>
          <p:cNvSpPr>
            <a:spLocks noGrp="1"/>
          </p:cNvSpPr>
          <p:nvPr>
            <p:ph idx="1"/>
          </p:nvPr>
        </p:nvSpPr>
        <p:spPr/>
        <p:txBody>
          <a:bodyPr/>
          <a:lstStyle/>
          <a:p>
            <a:r>
              <a:rPr lang="en-US" b="1" i="0">
                <a:solidFill>
                  <a:schemeClr val="accent1">
                    <a:lumMod val="75000"/>
                  </a:schemeClr>
                </a:solidFill>
                <a:effectLst/>
              </a:rPr>
              <a:t>“Crypto is ‘a problem’ but it is not the main source of funding for Hamas, </a:t>
            </a:r>
            <a:r>
              <a:rPr lang="en-US" b="0" i="0">
                <a:solidFill>
                  <a:schemeClr val="accent1">
                    <a:lumMod val="75000"/>
                  </a:schemeClr>
                </a:solidFill>
                <a:effectLst/>
              </a:rPr>
              <a:t>said </a:t>
            </a:r>
            <a:r>
              <a:rPr lang="en-US" b="0" i="0" u="sng" err="1">
                <a:solidFill>
                  <a:srgbClr val="0563C1"/>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Shlomit</a:t>
            </a:r>
            <a:r>
              <a:rPr lang="en-US" b="0" i="0" u="sng">
                <a:solidFill>
                  <a:srgbClr val="0563C1"/>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 </a:t>
            </a:r>
            <a:r>
              <a:rPr lang="en-US" b="0" i="0" u="sng" err="1">
                <a:solidFill>
                  <a:schemeClr val="accent1">
                    <a:lumMod val="75000"/>
                  </a:schemeClr>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Wagman</a:t>
            </a:r>
            <a:r>
              <a:rPr lang="en-US" b="0" i="0">
                <a:solidFill>
                  <a:schemeClr val="accent1">
                    <a:lumMod val="75000"/>
                  </a:schemeClr>
                </a:solidFill>
                <a:effectLst/>
              </a:rPr>
              <a:t>, a Harvard scholar and former chair of the Israeli Money Laundering and Terrorism Financing Prohibition Authority, who testified at a Senate Banking Committee hearing on terror financing this week. </a:t>
            </a:r>
          </a:p>
          <a:p>
            <a:r>
              <a:rPr lang="en-US" b="0" i="0">
                <a:solidFill>
                  <a:schemeClr val="accent1">
                    <a:lumMod val="75000"/>
                  </a:schemeClr>
                </a:solidFill>
                <a:effectLst/>
              </a:rPr>
              <a:t>State actors, like Iran and Turkey, are the main funding drivers for Palestinian terrorist groups, followed by business portfolios with real estate and investments, humanitarian aid and fund-raising, including crypto.”</a:t>
            </a:r>
            <a:endParaRPr lang="en-US">
              <a:solidFill>
                <a:schemeClr val="accent1">
                  <a:lumMod val="75000"/>
                </a:schemeClr>
              </a:solidFill>
            </a:endParaRPr>
          </a:p>
        </p:txBody>
      </p:sp>
      <p:sp>
        <p:nvSpPr>
          <p:cNvPr id="4" name="Slide Number Placeholder 3">
            <a:extLst>
              <a:ext uri="{FF2B5EF4-FFF2-40B4-BE49-F238E27FC236}">
                <a16:creationId xmlns:a16="http://schemas.microsoft.com/office/drawing/2014/main" id="{6DD246F7-804E-57B5-293F-DAC6386C4EF1}"/>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711247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FF86-B9E0-028D-BC49-B0119B9A8CF8}"/>
              </a:ext>
            </a:extLst>
          </p:cNvPr>
          <p:cNvSpPr>
            <a:spLocks noGrp="1"/>
          </p:cNvSpPr>
          <p:nvPr>
            <p:ph type="title"/>
          </p:nvPr>
        </p:nvSpPr>
        <p:spPr>
          <a:xfrm>
            <a:off x="784416" y="262960"/>
            <a:ext cx="10515600" cy="1325563"/>
          </a:xfrm>
        </p:spPr>
        <p:txBody>
          <a:bodyPr>
            <a:normAutofit/>
          </a:bodyPr>
          <a:lstStyle/>
          <a:p>
            <a:r>
              <a:rPr lang="en-US">
                <a:solidFill>
                  <a:schemeClr val="bg1"/>
                </a:solidFill>
              </a:rPr>
              <a:t>Led</a:t>
            </a:r>
            <a:r>
              <a:rPr lang="en-US"/>
              <a:t>ger characteristics -</a:t>
            </a:r>
            <a:br>
              <a:rPr lang="en-US"/>
            </a:br>
            <a:r>
              <a:rPr lang="en-US"/>
              <a:t>      Can find out much from  tracing addresses </a:t>
            </a:r>
          </a:p>
        </p:txBody>
      </p:sp>
      <p:graphicFrame>
        <p:nvGraphicFramePr>
          <p:cNvPr id="5" name="Content Placeholder 4">
            <a:extLst>
              <a:ext uri="{FF2B5EF4-FFF2-40B4-BE49-F238E27FC236}">
                <a16:creationId xmlns:a16="http://schemas.microsoft.com/office/drawing/2014/main" id="{4E4D164B-9847-5E6D-569F-A8DADBD65B01}"/>
              </a:ext>
            </a:extLst>
          </p:cNvPr>
          <p:cNvGraphicFramePr>
            <a:graphicFrameLocks noGrp="1"/>
          </p:cNvGraphicFramePr>
          <p:nvPr>
            <p:ph idx="1"/>
            <p:extLst>
              <p:ext uri="{D42A27DB-BD31-4B8C-83A1-F6EECF244321}">
                <p14:modId xmlns:p14="http://schemas.microsoft.com/office/powerpoint/2010/main" val="2651002212"/>
              </p:ext>
            </p:extLst>
          </p:nvPr>
        </p:nvGraphicFramePr>
        <p:xfrm>
          <a:off x="639482" y="1605280"/>
          <a:ext cx="10714318" cy="4267200"/>
        </p:xfrm>
        <a:graphic>
          <a:graphicData uri="http://schemas.openxmlformats.org/drawingml/2006/table">
            <a:tbl>
              <a:tblPr/>
              <a:tblGrid>
                <a:gridCol w="10714318">
                  <a:extLst>
                    <a:ext uri="{9D8B030D-6E8A-4147-A177-3AD203B41FA5}">
                      <a16:colId xmlns:a16="http://schemas.microsoft.com/office/drawing/2014/main" val="414332217"/>
                    </a:ext>
                  </a:extLst>
                </a:gridCol>
              </a:tblGrid>
              <a:tr h="4043680">
                <a:tc>
                  <a:txBody>
                    <a:bodyPr/>
                    <a:lstStyle/>
                    <a:p>
                      <a:pPr marL="0" indent="0" algn="l">
                        <a:buFont typeface="Arial" panose="020B0604020202020204" pitchFamily="34" charset="0"/>
                        <a:buNone/>
                      </a:pP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Some aspects of crypto may limit its use by terrorists.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 open digital ledgers where crypto transactions are recorded can be (and are) traced to catch bad actors.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In April, Hamas’s armed wing announced it would stop Bitcoin fund-raising because the activity was tracked and exposed donors.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Yaya J. </a:t>
                      </a:r>
                      <a:r>
                        <a:rPr lang="en-US" sz="280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Fanusie</a:t>
                      </a: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the head of the anti-money laundering unit at the industry group Crypto Council for Innovation, told </a:t>
                      </a:r>
                      <a:r>
                        <a:rPr lang="en-US" sz="280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DealBook</a:t>
                      </a: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that a terrorist crypto crowdfunding campaign “is like putting your bank account number on the internet and telling people ‘donate to Hamas here.’”</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85815205"/>
                  </a:ext>
                </a:extLst>
              </a:tr>
            </a:tbl>
          </a:graphicData>
        </a:graphic>
      </p:graphicFrame>
      <p:sp>
        <p:nvSpPr>
          <p:cNvPr id="4" name="Slide Number Placeholder 3">
            <a:extLst>
              <a:ext uri="{FF2B5EF4-FFF2-40B4-BE49-F238E27FC236}">
                <a16:creationId xmlns:a16="http://schemas.microsoft.com/office/drawing/2014/main" id="{AD60E8C9-E3D9-EBC1-2316-F39D001F92B2}"/>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420242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FF86-B9E0-028D-BC49-B0119B9A8CF8}"/>
              </a:ext>
            </a:extLst>
          </p:cNvPr>
          <p:cNvSpPr>
            <a:spLocks noGrp="1"/>
          </p:cNvSpPr>
          <p:nvPr>
            <p:ph type="title"/>
          </p:nvPr>
        </p:nvSpPr>
        <p:spPr>
          <a:xfrm>
            <a:off x="790392" y="262960"/>
            <a:ext cx="10515600" cy="1325563"/>
          </a:xfrm>
        </p:spPr>
        <p:txBody>
          <a:bodyPr>
            <a:normAutofit/>
          </a:bodyPr>
          <a:lstStyle/>
          <a:p>
            <a:r>
              <a:rPr lang="en-US">
                <a:solidFill>
                  <a:schemeClr val="bg1"/>
                </a:solidFill>
              </a:rPr>
              <a:t>Led</a:t>
            </a:r>
            <a:r>
              <a:rPr lang="en-US"/>
              <a:t>ger characteristics -</a:t>
            </a:r>
            <a:br>
              <a:rPr lang="en-US"/>
            </a:br>
            <a:r>
              <a:rPr lang="en-US"/>
              <a:t>      Can find out much from  tracing addresses </a:t>
            </a:r>
          </a:p>
        </p:txBody>
      </p:sp>
      <p:graphicFrame>
        <p:nvGraphicFramePr>
          <p:cNvPr id="5" name="Content Placeholder 4">
            <a:extLst>
              <a:ext uri="{FF2B5EF4-FFF2-40B4-BE49-F238E27FC236}">
                <a16:creationId xmlns:a16="http://schemas.microsoft.com/office/drawing/2014/main" id="{4E4D164B-9847-5E6D-569F-A8DADBD65B01}"/>
              </a:ext>
            </a:extLst>
          </p:cNvPr>
          <p:cNvGraphicFramePr>
            <a:graphicFrameLocks noGrp="1"/>
          </p:cNvGraphicFramePr>
          <p:nvPr>
            <p:ph idx="1"/>
            <p:extLst>
              <p:ext uri="{D42A27DB-BD31-4B8C-83A1-F6EECF244321}">
                <p14:modId xmlns:p14="http://schemas.microsoft.com/office/powerpoint/2010/main" val="8733559"/>
              </p:ext>
            </p:extLst>
          </p:nvPr>
        </p:nvGraphicFramePr>
        <p:xfrm>
          <a:off x="639482" y="1605280"/>
          <a:ext cx="10714318" cy="4043680"/>
        </p:xfrm>
        <a:graphic>
          <a:graphicData uri="http://schemas.openxmlformats.org/drawingml/2006/table">
            <a:tbl>
              <a:tblPr/>
              <a:tblGrid>
                <a:gridCol w="10714318">
                  <a:extLst>
                    <a:ext uri="{9D8B030D-6E8A-4147-A177-3AD203B41FA5}">
                      <a16:colId xmlns:a16="http://schemas.microsoft.com/office/drawing/2014/main" val="414332217"/>
                    </a:ext>
                  </a:extLst>
                </a:gridCol>
              </a:tblGrid>
              <a:tr h="4043680">
                <a:tc>
                  <a:txBody>
                    <a:bodyPr/>
                    <a:lstStyle/>
                    <a:p>
                      <a:pPr marL="457200" indent="-457200" algn="l">
                        <a:buFont typeface="Arial" panose="020B0604020202020204" pitchFamily="34" charset="0"/>
                        <a:buChar char="•"/>
                      </a:pP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Market solution- Firms such as </a:t>
                      </a:r>
                      <a:r>
                        <a:rPr lang="en-US" sz="2800" b="1"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Chainalysis</a:t>
                      </a: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and Elliptic provide services to law enforcement. Services  that create distributions of addresses that trace to real-world identities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85815205"/>
                  </a:ext>
                </a:extLst>
              </a:tr>
            </a:tbl>
          </a:graphicData>
        </a:graphic>
      </p:graphicFrame>
      <p:sp>
        <p:nvSpPr>
          <p:cNvPr id="4" name="Slide Number Placeholder 3">
            <a:extLst>
              <a:ext uri="{FF2B5EF4-FFF2-40B4-BE49-F238E27FC236}">
                <a16:creationId xmlns:a16="http://schemas.microsoft.com/office/drawing/2014/main" id="{AD60E8C9-E3D9-EBC1-2316-F39D001F92B2}"/>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1553176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BF1D-E219-4F16-8F16-10F30C59C057}"/>
              </a:ext>
            </a:extLst>
          </p:cNvPr>
          <p:cNvSpPr>
            <a:spLocks noGrp="1"/>
          </p:cNvSpPr>
          <p:nvPr>
            <p:ph type="title"/>
          </p:nvPr>
        </p:nvSpPr>
        <p:spPr>
          <a:xfrm>
            <a:off x="802344" y="0"/>
            <a:ext cx="10515600" cy="1325563"/>
          </a:xfrm>
        </p:spPr>
        <p:txBody>
          <a:bodyPr/>
          <a:lstStyle/>
          <a:p>
            <a:r>
              <a:rPr lang="en-US">
                <a:solidFill>
                  <a:schemeClr val="bg1"/>
                </a:solidFill>
              </a:rPr>
              <a:t>But</a:t>
            </a:r>
            <a:r>
              <a:rPr lang="en-US"/>
              <a:t> what about as an financial investment?</a:t>
            </a:r>
          </a:p>
        </p:txBody>
      </p:sp>
      <p:sp>
        <p:nvSpPr>
          <p:cNvPr id="3" name="Content Placeholder 2">
            <a:extLst>
              <a:ext uri="{FF2B5EF4-FFF2-40B4-BE49-F238E27FC236}">
                <a16:creationId xmlns:a16="http://schemas.microsoft.com/office/drawing/2014/main" id="{D40DFB6C-7356-4618-9F39-3DFFA3396232}"/>
              </a:ext>
            </a:extLst>
          </p:cNvPr>
          <p:cNvSpPr>
            <a:spLocks noGrp="1"/>
          </p:cNvSpPr>
          <p:nvPr>
            <p:ph idx="1"/>
          </p:nvPr>
        </p:nvSpPr>
        <p:spPr/>
        <p:txBody>
          <a:bodyPr>
            <a:normAutofit/>
          </a:bodyPr>
          <a:lstStyle/>
          <a:p>
            <a:r>
              <a:rPr lang="en-US">
                <a:solidFill>
                  <a:schemeClr val="accent1">
                    <a:lumMod val="75000"/>
                  </a:schemeClr>
                </a:solidFill>
              </a:rPr>
              <a:t>It is hard to argue with the fact that Bitcoin has provided outsized returns for many, albeit very volatile.</a:t>
            </a:r>
          </a:p>
          <a:p>
            <a:r>
              <a:rPr lang="en-US">
                <a:solidFill>
                  <a:schemeClr val="accent1">
                    <a:lumMod val="75000"/>
                  </a:schemeClr>
                </a:solidFill>
              </a:rPr>
              <a:t>Financial assets are promises by the issuer</a:t>
            </a:r>
          </a:p>
          <a:p>
            <a:r>
              <a:rPr lang="en-US">
                <a:solidFill>
                  <a:schemeClr val="accent1">
                    <a:lumMod val="75000"/>
                  </a:schemeClr>
                </a:solidFill>
              </a:rPr>
              <a:t>The “fundamental value” of a financial asset is the value of those promises based on the time value of money and the risk that the promises will not be kept.</a:t>
            </a:r>
          </a:p>
          <a:p>
            <a:r>
              <a:rPr lang="en-US">
                <a:solidFill>
                  <a:schemeClr val="accent1">
                    <a:lumMod val="75000"/>
                  </a:schemeClr>
                </a:solidFill>
              </a:rPr>
              <a:t>What does Bitcoin promise?</a:t>
            </a:r>
          </a:p>
        </p:txBody>
      </p:sp>
      <p:sp>
        <p:nvSpPr>
          <p:cNvPr id="4" name="Slide Number Placeholder 3">
            <a:extLst>
              <a:ext uri="{FF2B5EF4-FFF2-40B4-BE49-F238E27FC236}">
                <a16:creationId xmlns:a16="http://schemas.microsoft.com/office/drawing/2014/main" id="{5D0224F8-611C-42AA-A823-E424DB0E0658}"/>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16433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758-E9AD-4426-AA1A-E3556BD0FE6B}"/>
              </a:ext>
            </a:extLst>
          </p:cNvPr>
          <p:cNvSpPr>
            <a:spLocks noGrp="1"/>
          </p:cNvSpPr>
          <p:nvPr>
            <p:ph type="title"/>
          </p:nvPr>
        </p:nvSpPr>
        <p:spPr>
          <a:xfrm>
            <a:off x="884518" y="0"/>
            <a:ext cx="10355734" cy="1325563"/>
          </a:xfrm>
        </p:spPr>
        <p:txBody>
          <a:bodyPr>
            <a:normAutofit fontScale="90000"/>
          </a:bodyPr>
          <a:lstStyle/>
          <a:p>
            <a:br>
              <a:rPr lang="en-US">
                <a:solidFill>
                  <a:schemeClr val="bg1"/>
                </a:solidFill>
              </a:rPr>
            </a:br>
            <a:r>
              <a:rPr lang="en-US" sz="4400">
                <a:solidFill>
                  <a:schemeClr val="bg1"/>
                </a:solidFill>
              </a:rPr>
              <a:t>Ho</a:t>
            </a:r>
            <a:r>
              <a:rPr lang="en-US" sz="4400">
                <a:solidFill>
                  <a:schemeClr val="accent1">
                    <a:lumMod val="75000"/>
                  </a:schemeClr>
                </a:solidFill>
              </a:rPr>
              <a:t>w</a:t>
            </a:r>
            <a:r>
              <a:rPr lang="en-US" sz="4400"/>
              <a:t> does Charlie Munger think about the </a:t>
            </a:r>
            <a:br>
              <a:rPr lang="en-US" sz="4400"/>
            </a:br>
            <a:r>
              <a:rPr lang="en-US" sz="4400"/>
              <a:t>       stock market?</a:t>
            </a:r>
          </a:p>
        </p:txBody>
      </p:sp>
      <p:sp>
        <p:nvSpPr>
          <p:cNvPr id="3" name="Content Placeholder 2">
            <a:extLst>
              <a:ext uri="{FF2B5EF4-FFF2-40B4-BE49-F238E27FC236}">
                <a16:creationId xmlns:a16="http://schemas.microsoft.com/office/drawing/2014/main" id="{27E28CAA-EC06-42CC-B515-51584778253A}"/>
              </a:ext>
            </a:extLst>
          </p:cNvPr>
          <p:cNvSpPr>
            <a:spLocks noGrp="1"/>
          </p:cNvSpPr>
          <p:nvPr>
            <p:ph idx="1"/>
          </p:nvPr>
        </p:nvSpPr>
        <p:spPr>
          <a:xfrm>
            <a:off x="838199" y="1570729"/>
            <a:ext cx="10630647" cy="4614917"/>
          </a:xfrm>
        </p:spPr>
        <p:txBody>
          <a:bodyPr>
            <a:normAutofit fontScale="92500" lnSpcReduction="10000"/>
          </a:bodyPr>
          <a:lstStyle/>
          <a:p>
            <a:pPr fontAlgn="base"/>
            <a:r>
              <a:rPr lang="en-US" sz="3000" dirty="0"/>
              <a:t>We have a liquid stock market which is two things at once</a:t>
            </a:r>
          </a:p>
          <a:p>
            <a:pPr marL="971550" lvl="1" indent="-514350" fontAlgn="base">
              <a:buFont typeface="+mj-lt"/>
              <a:buAutoNum type="arabicPeriod"/>
            </a:pPr>
            <a:r>
              <a:rPr lang="en-US" sz="3000" b="1" dirty="0">
                <a:solidFill>
                  <a:schemeClr val="accent1">
                    <a:lumMod val="75000"/>
                  </a:schemeClr>
                </a:solidFill>
              </a:rPr>
              <a:t>it's a place for people who are doing long-term investments rationally to go and make their transactions, and </a:t>
            </a:r>
          </a:p>
          <a:p>
            <a:pPr marL="971550" lvl="1" indent="-514350" fontAlgn="base">
              <a:buFont typeface="+mj-lt"/>
              <a:buAutoNum type="arabicPeriod"/>
            </a:pPr>
            <a:r>
              <a:rPr lang="en-US" sz="3000" b="1" dirty="0">
                <a:solidFill>
                  <a:schemeClr val="accent1">
                    <a:lumMod val="75000"/>
                  </a:schemeClr>
                </a:solidFill>
              </a:rPr>
              <a:t>it's a place for another bunch of people to do casino gambling. </a:t>
            </a:r>
          </a:p>
          <a:p>
            <a:pPr fontAlgn="base"/>
            <a:r>
              <a:rPr lang="en-US" sz="3000" b="1" dirty="0">
                <a:solidFill>
                  <a:schemeClr val="accent1">
                    <a:lumMod val="75000"/>
                  </a:schemeClr>
                </a:solidFill>
              </a:rPr>
              <a:t>If we mix them up totally it would be an absolutely insane thing for the country. It would work a lot better if we didn't mix up </a:t>
            </a:r>
          </a:p>
          <a:p>
            <a:pPr fontAlgn="base"/>
            <a:r>
              <a:rPr lang="en-US" sz="3000" dirty="0"/>
              <a:t>Now they trade billions of shares every day. And the computers are trading with one another. One computer algorithm is trying to outwit the other. Now, what earthly good is it for our country to make the casino part of Capitalism more efficient and more attractive, and more seductive? It's an insane public policy. </a:t>
            </a:r>
          </a:p>
          <a:p>
            <a:pPr marL="0" indent="0">
              <a:buNone/>
            </a:pPr>
            <a:endParaRPr lang="en-US" dirty="0">
              <a:solidFill>
                <a:schemeClr val="accent5">
                  <a:lumMod val="50000"/>
                </a:schemeClr>
              </a:solidFill>
            </a:endParaRPr>
          </a:p>
        </p:txBody>
      </p:sp>
      <p:sp>
        <p:nvSpPr>
          <p:cNvPr id="4" name="Slide Number Placeholder 3">
            <a:extLst>
              <a:ext uri="{FF2B5EF4-FFF2-40B4-BE49-F238E27FC236}">
                <a16:creationId xmlns:a16="http://schemas.microsoft.com/office/drawing/2014/main" id="{4E666F6A-6FA6-4E6D-8934-BAD94C6FD183}"/>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21898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133601"/>
            <a:ext cx="10219508" cy="1585172"/>
          </a:xfrm>
        </p:spPr>
        <p:txBody>
          <a:bodyPr anchor="ctr" anchorCtr="0">
            <a:noAutofit/>
          </a:bodyPr>
          <a:lstStyle/>
          <a:p>
            <a:pPr>
              <a:lnSpc>
                <a:spcPct val="100000"/>
              </a:lnSpc>
              <a:spcBef>
                <a:spcPts val="0"/>
              </a:spcBef>
            </a:pPr>
            <a:r>
              <a:rPr lang="en-US" sz="4800" b="1"/>
              <a:t>Cryptocurrencies &amp; The Future of Money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a:xfrm>
            <a:off x="7621751" y="6302703"/>
            <a:ext cx="2743200" cy="365125"/>
          </a:xfrm>
        </p:spPr>
        <p:txBody>
          <a:bodyPr/>
          <a:lstStyle/>
          <a:p>
            <a:fld id="{D9F085D5-EC86-4F6A-B501-C1359CB39116}" type="slidenum">
              <a:rPr lang="en-US" smtClean="0"/>
              <a:t>4</a:t>
            </a:fld>
            <a:endParaRPr lang="en-US"/>
          </a:p>
        </p:txBody>
      </p:sp>
      <p:sp>
        <p:nvSpPr>
          <p:cNvPr id="4" name="Subtitle 2">
            <a:extLst>
              <a:ext uri="{FF2B5EF4-FFF2-40B4-BE49-F238E27FC236}">
                <a16:creationId xmlns:a16="http://schemas.microsoft.com/office/drawing/2014/main" id="{CCDF0521-5229-7D41-A5EF-1078667579EC}"/>
              </a:ext>
            </a:extLst>
          </p:cNvPr>
          <p:cNvSpPr txBox="1">
            <a:spLocks/>
          </p:cNvSpPr>
          <p:nvPr/>
        </p:nvSpPr>
        <p:spPr>
          <a:xfrm>
            <a:off x="1547649" y="3566728"/>
            <a:ext cx="9144000" cy="24823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a:solidFill>
                <a:schemeClr val="tx2"/>
              </a:solidFill>
            </a:endParaRPr>
          </a:p>
          <a:p>
            <a:pPr>
              <a:lnSpc>
                <a:spcPct val="100000"/>
              </a:lnSpc>
              <a:spcBef>
                <a:spcPts val="0"/>
              </a:spcBef>
            </a:pPr>
            <a:r>
              <a:rPr lang="en-US" sz="3100">
                <a:solidFill>
                  <a:schemeClr val="tx2"/>
                </a:solidFill>
              </a:rPr>
              <a:t>Joan Nix, </a:t>
            </a:r>
          </a:p>
          <a:p>
            <a:pPr>
              <a:lnSpc>
                <a:spcPct val="100000"/>
              </a:lnSpc>
              <a:spcBef>
                <a:spcPts val="0"/>
              </a:spcBef>
            </a:pPr>
            <a:r>
              <a:rPr lang="en-US" sz="2200">
                <a:solidFill>
                  <a:schemeClr val="tx2"/>
                </a:solidFill>
              </a:rPr>
              <a:t>Associate Professor of Economics</a:t>
            </a:r>
          </a:p>
          <a:p>
            <a:pPr>
              <a:lnSpc>
                <a:spcPct val="100000"/>
              </a:lnSpc>
              <a:spcBef>
                <a:spcPts val="0"/>
              </a:spcBef>
            </a:pPr>
            <a:r>
              <a:rPr lang="en-US" sz="2200">
                <a:solidFill>
                  <a:schemeClr val="tx2"/>
                </a:solidFill>
              </a:rPr>
              <a:t>Queens College, CUNY</a:t>
            </a:r>
          </a:p>
          <a:p>
            <a:pPr>
              <a:lnSpc>
                <a:spcPct val="100000"/>
              </a:lnSpc>
              <a:spcBef>
                <a:spcPts val="0"/>
              </a:spcBef>
            </a:pPr>
            <a:r>
              <a:rPr lang="en-US" sz="2200">
                <a:solidFill>
                  <a:schemeClr val="tx2"/>
                </a:solidFill>
              </a:rPr>
              <a:t>November 14, 2023</a:t>
            </a:r>
          </a:p>
        </p:txBody>
      </p:sp>
      <p:pic>
        <p:nvPicPr>
          <p:cNvPr id="5" name="Picture 4" descr="A bitcoin split in half&#10;&#10;Description automatically generated">
            <a:extLst>
              <a:ext uri="{FF2B5EF4-FFF2-40B4-BE49-F238E27FC236}">
                <a16:creationId xmlns:a16="http://schemas.microsoft.com/office/drawing/2014/main" id="{CBAAF1F2-69C1-013C-3968-C34B77724E53}"/>
              </a:ext>
            </a:extLst>
          </p:cNvPr>
          <p:cNvPicPr>
            <a:picLocks noChangeAspect="1"/>
          </p:cNvPicPr>
          <p:nvPr/>
        </p:nvPicPr>
        <p:blipFill>
          <a:blip r:embed="rId2"/>
          <a:stretch>
            <a:fillRect/>
          </a:stretch>
        </p:blipFill>
        <p:spPr>
          <a:xfrm>
            <a:off x="8790813" y="4523028"/>
            <a:ext cx="3401187" cy="1904665"/>
          </a:xfrm>
          <a:prstGeom prst="rect">
            <a:avLst/>
          </a:prstGeom>
        </p:spPr>
      </p:pic>
      <p:pic>
        <p:nvPicPr>
          <p:cNvPr id="7" name="Picture 6" descr="A person using a computer&#10;&#10;Description automatically generated">
            <a:extLst>
              <a:ext uri="{FF2B5EF4-FFF2-40B4-BE49-F238E27FC236}">
                <a16:creationId xmlns:a16="http://schemas.microsoft.com/office/drawing/2014/main" id="{2A070AB1-75CE-18A2-7E45-52F634EC6BD5}"/>
              </a:ext>
            </a:extLst>
          </p:cNvPr>
          <p:cNvPicPr>
            <a:picLocks noChangeAspect="1"/>
          </p:cNvPicPr>
          <p:nvPr/>
        </p:nvPicPr>
        <p:blipFill>
          <a:blip r:embed="rId3"/>
          <a:stretch>
            <a:fillRect/>
          </a:stretch>
        </p:blipFill>
        <p:spPr>
          <a:xfrm>
            <a:off x="0" y="87625"/>
            <a:ext cx="5140960" cy="2203268"/>
          </a:xfrm>
          <a:prstGeom prst="rect">
            <a:avLst/>
          </a:prstGeom>
        </p:spPr>
      </p:pic>
    </p:spTree>
    <p:extLst>
      <p:ext uri="{BB962C8B-B14F-4D97-AF65-F5344CB8AC3E}">
        <p14:creationId xmlns:p14="http://schemas.microsoft.com/office/powerpoint/2010/main" val="1278335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DAF4-D22B-03DC-F933-DA60F0859F50}"/>
              </a:ext>
            </a:extLst>
          </p:cNvPr>
          <p:cNvSpPr>
            <a:spLocks noGrp="1"/>
          </p:cNvSpPr>
          <p:nvPr>
            <p:ph type="title"/>
          </p:nvPr>
        </p:nvSpPr>
        <p:spPr>
          <a:xfrm>
            <a:off x="-118036" y="273150"/>
            <a:ext cx="11915589" cy="1325563"/>
          </a:xfrm>
        </p:spPr>
        <p:txBody>
          <a:bodyPr>
            <a:normAutofit fontScale="90000"/>
          </a:bodyPr>
          <a:lstStyle/>
          <a:p>
            <a:r>
              <a:rPr lang="en-US"/>
              <a:t>          </a:t>
            </a:r>
            <a:r>
              <a:rPr lang="en-US" sz="4400">
                <a:solidFill>
                  <a:schemeClr val="bg1"/>
                </a:solidFill>
              </a:rPr>
              <a:t>Do</a:t>
            </a:r>
            <a:r>
              <a:rPr lang="en-US" sz="4400"/>
              <a:t> crypto assets have technological legs</a:t>
            </a:r>
            <a:br>
              <a:rPr lang="en-US" sz="4400"/>
            </a:br>
            <a:r>
              <a:rPr lang="en-US" sz="4400"/>
              <a:t>           to stand on, or are they a fancy way to gamble?</a:t>
            </a:r>
          </a:p>
        </p:txBody>
      </p:sp>
      <p:sp>
        <p:nvSpPr>
          <p:cNvPr id="3" name="Content Placeholder 2">
            <a:extLst>
              <a:ext uri="{FF2B5EF4-FFF2-40B4-BE49-F238E27FC236}">
                <a16:creationId xmlns:a16="http://schemas.microsoft.com/office/drawing/2014/main" id="{2E00D40F-915C-9590-6B79-90E061E6C2F6}"/>
              </a:ext>
            </a:extLst>
          </p:cNvPr>
          <p:cNvSpPr>
            <a:spLocks noGrp="1"/>
          </p:cNvSpPr>
          <p:nvPr>
            <p:ph idx="1"/>
          </p:nvPr>
        </p:nvSpPr>
        <p:spPr/>
        <p:txBody>
          <a:bodyPr>
            <a:noAutofit/>
          </a:bodyPr>
          <a:lstStyle/>
          <a:p>
            <a:r>
              <a:rPr lang="en-US"/>
              <a:t>“The internet is incomplete”.</a:t>
            </a:r>
          </a:p>
          <a:p>
            <a:r>
              <a:rPr lang="en-US"/>
              <a:t>There is no denying that the web has brought us endless abundance. But it’s missing two critical components:</a:t>
            </a:r>
          </a:p>
          <a:p>
            <a:r>
              <a:rPr lang="en-US"/>
              <a:t>Internet users do not have digital property rights.</a:t>
            </a:r>
          </a:p>
          <a:p>
            <a:r>
              <a:rPr lang="en-US"/>
              <a:t>The internet does not have a credibly neutral, shared, secure, permissionless, global accounting system — to record the state of its users and enable global commerce on one shared ledger.</a:t>
            </a:r>
          </a:p>
        </p:txBody>
      </p:sp>
      <p:sp>
        <p:nvSpPr>
          <p:cNvPr id="4" name="Slide Number Placeholder 3">
            <a:extLst>
              <a:ext uri="{FF2B5EF4-FFF2-40B4-BE49-F238E27FC236}">
                <a16:creationId xmlns:a16="http://schemas.microsoft.com/office/drawing/2014/main" id="{FC6336A9-8300-EB41-C5BB-4E390DEE602F}"/>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1267289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DAF4-D22B-03DC-F933-DA60F0859F50}"/>
              </a:ext>
            </a:extLst>
          </p:cNvPr>
          <p:cNvSpPr>
            <a:spLocks noGrp="1"/>
          </p:cNvSpPr>
          <p:nvPr>
            <p:ph type="title"/>
          </p:nvPr>
        </p:nvSpPr>
        <p:spPr>
          <a:xfrm>
            <a:off x="-118036" y="273150"/>
            <a:ext cx="11915589" cy="1325563"/>
          </a:xfrm>
        </p:spPr>
        <p:txBody>
          <a:bodyPr>
            <a:normAutofit fontScale="90000"/>
          </a:bodyPr>
          <a:lstStyle/>
          <a:p>
            <a:r>
              <a:rPr lang="en-US"/>
              <a:t>          </a:t>
            </a:r>
            <a:r>
              <a:rPr lang="en-US" sz="4400">
                <a:solidFill>
                  <a:schemeClr val="bg1"/>
                </a:solidFill>
              </a:rPr>
              <a:t>Do</a:t>
            </a:r>
            <a:r>
              <a:rPr lang="en-US" sz="4400"/>
              <a:t> crypto assets have technological legs</a:t>
            </a:r>
            <a:br>
              <a:rPr lang="en-US" sz="4400"/>
            </a:br>
            <a:r>
              <a:rPr lang="en-US" sz="4400"/>
              <a:t>           to stand on, or are they a fancy way to gamble?</a:t>
            </a:r>
          </a:p>
        </p:txBody>
      </p:sp>
      <p:sp>
        <p:nvSpPr>
          <p:cNvPr id="3" name="Content Placeholder 2">
            <a:extLst>
              <a:ext uri="{FF2B5EF4-FFF2-40B4-BE49-F238E27FC236}">
                <a16:creationId xmlns:a16="http://schemas.microsoft.com/office/drawing/2014/main" id="{2E00D40F-915C-9590-6B79-90E061E6C2F6}"/>
              </a:ext>
            </a:extLst>
          </p:cNvPr>
          <p:cNvSpPr>
            <a:spLocks noGrp="1"/>
          </p:cNvSpPr>
          <p:nvPr>
            <p:ph idx="1"/>
          </p:nvPr>
        </p:nvSpPr>
        <p:spPr/>
        <p:txBody>
          <a:bodyPr>
            <a:noAutofit/>
          </a:bodyPr>
          <a:lstStyle/>
          <a:p>
            <a:r>
              <a:rPr lang="en-US"/>
              <a:t>Internet users do not have digital property rights.</a:t>
            </a:r>
          </a:p>
          <a:p>
            <a:r>
              <a:rPr lang="en-US"/>
              <a:t>The internet does not have a credibly neutral, shared, secure, permissionless, global accounting system — to record the state of its users and enable global commerce on one shared ledger.</a:t>
            </a:r>
          </a:p>
          <a:p>
            <a:r>
              <a:rPr lang="en-US"/>
              <a:t>This is the core value proposition of public blockchains — which are installing a new data layer into the internet.</a:t>
            </a:r>
          </a:p>
          <a:p>
            <a:r>
              <a:rPr lang="en-US"/>
              <a:t>We take the concept of ownership and property rights for granted when it comes to our physical reality.</a:t>
            </a:r>
          </a:p>
          <a:p>
            <a:r>
              <a:rPr lang="en-US"/>
              <a:t>Yet we struggle to make the same connections to our digital lives.”</a:t>
            </a:r>
          </a:p>
        </p:txBody>
      </p:sp>
      <p:sp>
        <p:nvSpPr>
          <p:cNvPr id="4" name="Slide Number Placeholder 3">
            <a:extLst>
              <a:ext uri="{FF2B5EF4-FFF2-40B4-BE49-F238E27FC236}">
                <a16:creationId xmlns:a16="http://schemas.microsoft.com/office/drawing/2014/main" id="{FC6336A9-8300-EB41-C5BB-4E390DEE602F}"/>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1919664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758C-8CA6-9CFE-C138-2F5D3A715EF5}"/>
              </a:ext>
            </a:extLst>
          </p:cNvPr>
          <p:cNvSpPr>
            <a:spLocks noGrp="1"/>
          </p:cNvSpPr>
          <p:nvPr>
            <p:ph type="title"/>
          </p:nvPr>
        </p:nvSpPr>
        <p:spPr>
          <a:xfrm>
            <a:off x="838200" y="412375"/>
            <a:ext cx="10515600" cy="913187"/>
          </a:xfrm>
        </p:spPr>
        <p:txBody>
          <a:bodyPr>
            <a:normAutofit fontScale="90000"/>
          </a:bodyPr>
          <a:lstStyle/>
          <a:p>
            <a:r>
              <a:rPr lang="en-US" sz="4000">
                <a:solidFill>
                  <a:schemeClr val="bg1"/>
                </a:solidFill>
              </a:rPr>
              <a:t>Do</a:t>
            </a:r>
            <a:r>
              <a:rPr lang="en-US" sz="4000"/>
              <a:t> crypto assets have technological legs</a:t>
            </a:r>
            <a:br>
              <a:rPr lang="en-US" sz="4000"/>
            </a:br>
            <a:r>
              <a:rPr lang="en-US" sz="4000"/>
              <a:t>           to stand on, or are they a fancy way to gamble?</a:t>
            </a:r>
            <a:endParaRPr lang="en-US"/>
          </a:p>
        </p:txBody>
      </p:sp>
      <p:sp>
        <p:nvSpPr>
          <p:cNvPr id="3" name="Content Placeholder 2">
            <a:extLst>
              <a:ext uri="{FF2B5EF4-FFF2-40B4-BE49-F238E27FC236}">
                <a16:creationId xmlns:a16="http://schemas.microsoft.com/office/drawing/2014/main" id="{16B41846-8F66-2B84-27A9-B6B33C3CBCCC}"/>
              </a:ext>
            </a:extLst>
          </p:cNvPr>
          <p:cNvSpPr>
            <a:spLocks noGrp="1"/>
          </p:cNvSpPr>
          <p:nvPr>
            <p:ph idx="1"/>
          </p:nvPr>
        </p:nvSpPr>
        <p:spPr/>
        <p:txBody>
          <a:bodyPr/>
          <a:lstStyle/>
          <a:p>
            <a:r>
              <a:rPr lang="en-US"/>
              <a:t>“This means that the digital economy relies on centralized services to maintain the ledgers and the state of internet users across time. As a result, the economic activity of billions of individuals globally is recorded and stored by a handful of private internet businesses — which control both the user interface and the database/accounting ledger.”</a:t>
            </a:r>
          </a:p>
        </p:txBody>
      </p:sp>
      <p:sp>
        <p:nvSpPr>
          <p:cNvPr id="4" name="Slide Number Placeholder 3">
            <a:extLst>
              <a:ext uri="{FF2B5EF4-FFF2-40B4-BE49-F238E27FC236}">
                <a16:creationId xmlns:a16="http://schemas.microsoft.com/office/drawing/2014/main" id="{658A4E31-FBD3-B6B0-0662-04917E784DCC}"/>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71166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4D27-2216-F612-77F8-2C4C435E71C8}"/>
              </a:ext>
            </a:extLst>
          </p:cNvPr>
          <p:cNvSpPr>
            <a:spLocks noGrp="1"/>
          </p:cNvSpPr>
          <p:nvPr>
            <p:ph type="title"/>
          </p:nvPr>
        </p:nvSpPr>
        <p:spPr>
          <a:xfrm>
            <a:off x="838200" y="364565"/>
            <a:ext cx="10515600" cy="960998"/>
          </a:xfrm>
        </p:spPr>
        <p:txBody>
          <a:bodyPr>
            <a:normAutofit fontScale="90000"/>
          </a:bodyPr>
          <a:lstStyle/>
          <a:p>
            <a:r>
              <a:rPr lang="en-US" sz="4000">
                <a:solidFill>
                  <a:schemeClr val="bg1"/>
                </a:solidFill>
              </a:rPr>
              <a:t>Do</a:t>
            </a:r>
            <a:r>
              <a:rPr lang="en-US" sz="4000"/>
              <a:t> crypto assets have technological legs</a:t>
            </a:r>
            <a:br>
              <a:rPr lang="en-US" sz="4000"/>
            </a:br>
            <a:r>
              <a:rPr lang="en-US" sz="4000"/>
              <a:t>           to stand on, or are they a fancy way to gamble?</a:t>
            </a:r>
            <a:endParaRPr lang="en-US"/>
          </a:p>
        </p:txBody>
      </p:sp>
      <p:sp>
        <p:nvSpPr>
          <p:cNvPr id="3" name="Content Placeholder 2">
            <a:extLst>
              <a:ext uri="{FF2B5EF4-FFF2-40B4-BE49-F238E27FC236}">
                <a16:creationId xmlns:a16="http://schemas.microsoft.com/office/drawing/2014/main" id="{8BA8FB77-B04A-EF17-71ED-A219C1DA4F4D}"/>
              </a:ext>
            </a:extLst>
          </p:cNvPr>
          <p:cNvSpPr>
            <a:spLocks noGrp="1"/>
          </p:cNvSpPr>
          <p:nvPr>
            <p:ph idx="1"/>
          </p:nvPr>
        </p:nvSpPr>
        <p:spPr/>
        <p:txBody>
          <a:bodyPr>
            <a:noAutofit/>
          </a:bodyPr>
          <a:lstStyle/>
          <a:p>
            <a:r>
              <a:rPr lang="en-US"/>
              <a:t>“To grasp the magnitude”, we’d like you to consider the potential impact of a global ledger &amp; and computing platform such as Ethereum:</a:t>
            </a:r>
          </a:p>
          <a:p>
            <a:pPr marL="514350" indent="-514350">
              <a:buFont typeface="+mj-lt"/>
              <a:buAutoNum type="arabicParenR"/>
            </a:pPr>
            <a:r>
              <a:rPr lang="en-US"/>
              <a:t>It can securely connect 8 billion people globally.</a:t>
            </a:r>
          </a:p>
          <a:p>
            <a:pPr marL="514350" indent="-514350">
              <a:buFont typeface="+mj-lt"/>
              <a:buAutoNum type="arabicParenR"/>
            </a:pPr>
            <a:r>
              <a:rPr lang="en-US"/>
              <a:t>All the world's financial assets could be securely stored and transacted globally in a peer-to-peer manner on this ledger.</a:t>
            </a:r>
          </a:p>
          <a:p>
            <a:pPr marL="514350" indent="-514350">
              <a:buFont typeface="+mj-lt"/>
              <a:buAutoNum type="arabicParenR"/>
            </a:pPr>
            <a:r>
              <a:rPr lang="en-US"/>
              <a:t>It has the potential to remake just about every business model on the internet via the introduction of smart contracts and digital property rights.</a:t>
            </a:r>
          </a:p>
        </p:txBody>
      </p:sp>
      <p:sp>
        <p:nvSpPr>
          <p:cNvPr id="4" name="Slide Number Placeholder 3">
            <a:extLst>
              <a:ext uri="{FF2B5EF4-FFF2-40B4-BE49-F238E27FC236}">
                <a16:creationId xmlns:a16="http://schemas.microsoft.com/office/drawing/2014/main" id="{525014F3-0504-F212-0826-9732B17C6FF0}"/>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3123685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4D27-2216-F612-77F8-2C4C435E71C8}"/>
              </a:ext>
            </a:extLst>
          </p:cNvPr>
          <p:cNvSpPr>
            <a:spLocks noGrp="1"/>
          </p:cNvSpPr>
          <p:nvPr>
            <p:ph type="title"/>
          </p:nvPr>
        </p:nvSpPr>
        <p:spPr>
          <a:xfrm>
            <a:off x="838200" y="364565"/>
            <a:ext cx="10515600" cy="960998"/>
          </a:xfrm>
        </p:spPr>
        <p:txBody>
          <a:bodyPr>
            <a:normAutofit fontScale="90000"/>
          </a:bodyPr>
          <a:lstStyle/>
          <a:p>
            <a:r>
              <a:rPr lang="en-US" sz="4000" dirty="0">
                <a:solidFill>
                  <a:schemeClr val="bg1"/>
                </a:solidFill>
              </a:rPr>
              <a:t>Do</a:t>
            </a:r>
            <a:r>
              <a:rPr lang="en-US" sz="4000" dirty="0"/>
              <a:t> crypto assets have technological legs</a:t>
            </a:r>
            <a:br>
              <a:rPr lang="en-US" sz="4000" dirty="0"/>
            </a:br>
            <a:r>
              <a:rPr lang="en-US" sz="4000" dirty="0"/>
              <a:t>           to stand on, or are they a fancy way to gamble?</a:t>
            </a:r>
            <a:endParaRPr lang="en-US" dirty="0"/>
          </a:p>
        </p:txBody>
      </p:sp>
      <p:sp>
        <p:nvSpPr>
          <p:cNvPr id="3" name="Content Placeholder 2">
            <a:extLst>
              <a:ext uri="{FF2B5EF4-FFF2-40B4-BE49-F238E27FC236}">
                <a16:creationId xmlns:a16="http://schemas.microsoft.com/office/drawing/2014/main" id="{8BA8FB77-B04A-EF17-71ED-A219C1DA4F4D}"/>
              </a:ext>
            </a:extLst>
          </p:cNvPr>
          <p:cNvSpPr>
            <a:spLocks noGrp="1"/>
          </p:cNvSpPr>
          <p:nvPr>
            <p:ph idx="1"/>
          </p:nvPr>
        </p:nvSpPr>
        <p:spPr/>
        <p:txBody>
          <a:bodyPr>
            <a:noAutofit/>
          </a:bodyPr>
          <a:lstStyle/>
          <a:p>
            <a:pPr marL="514350" indent="-514350">
              <a:buFont typeface="+mj-lt"/>
              <a:buAutoNum type="arabicParenR" startAt="4"/>
            </a:pPr>
            <a:r>
              <a:rPr lang="en-US" dirty="0"/>
              <a:t>B2B interaction could be fundamentally transformed — with shared ledgers + automation via smart contracts (ERP for business interactions).</a:t>
            </a:r>
          </a:p>
          <a:p>
            <a:pPr marL="514350" indent="-514350">
              <a:buFont typeface="+mj-lt"/>
              <a:buAutoNum type="arabicParenR" startAt="4"/>
            </a:pPr>
            <a:r>
              <a:rPr lang="en-US" dirty="0"/>
              <a:t>The global financial services industry could utilize this ledger for payments, trading, settlement, custody, lend/borrow, and ownership records.</a:t>
            </a:r>
          </a:p>
          <a:p>
            <a:pPr marL="514350" indent="-514350">
              <a:buFont typeface="+mj-lt"/>
              <a:buAutoNum type="arabicParenR" startAt="4"/>
            </a:pPr>
            <a:r>
              <a:rPr lang="en-US" dirty="0"/>
              <a:t>Art, collectibles, music, gaming, brand loyalty/advertising, digital content, digital identity, social media, web hosting, and cloud computing business models could leverage this new ledger &amp; computing platform — creating net new markets in the process.</a:t>
            </a:r>
          </a:p>
        </p:txBody>
      </p:sp>
      <p:sp>
        <p:nvSpPr>
          <p:cNvPr id="4" name="Slide Number Placeholder 3">
            <a:extLst>
              <a:ext uri="{FF2B5EF4-FFF2-40B4-BE49-F238E27FC236}">
                <a16:creationId xmlns:a16="http://schemas.microsoft.com/office/drawing/2014/main" id="{525014F3-0504-F212-0826-9732B17C6FF0}"/>
              </a:ext>
            </a:extLst>
          </p:cNvPr>
          <p:cNvSpPr>
            <a:spLocks noGrp="1"/>
          </p:cNvSpPr>
          <p:nvPr>
            <p:ph type="sldNum" sz="quarter" idx="12"/>
          </p:nvPr>
        </p:nvSpPr>
        <p:spPr/>
        <p:txBody>
          <a:bodyPr/>
          <a:lstStyle/>
          <a:p>
            <a:fld id="{D9F085D5-EC86-4F6A-B501-C1359CB39116}" type="slidenum">
              <a:rPr lang="en-GB" smtClean="0"/>
              <a:t>44</a:t>
            </a:fld>
            <a:endParaRPr lang="en-GB" dirty="0"/>
          </a:p>
        </p:txBody>
      </p:sp>
    </p:spTree>
    <p:extLst>
      <p:ext uri="{BB962C8B-B14F-4D97-AF65-F5344CB8AC3E}">
        <p14:creationId xmlns:p14="http://schemas.microsoft.com/office/powerpoint/2010/main" val="2820161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FACD-C783-4356-8471-F53F388F49E0}"/>
              </a:ext>
            </a:extLst>
          </p:cNvPr>
          <p:cNvSpPr>
            <a:spLocks noGrp="1"/>
          </p:cNvSpPr>
          <p:nvPr>
            <p:ph type="title"/>
          </p:nvPr>
        </p:nvSpPr>
        <p:spPr/>
        <p:txBody>
          <a:bodyPr/>
          <a:lstStyle/>
          <a:p>
            <a:r>
              <a:rPr lang="en-US" dirty="0">
                <a:solidFill>
                  <a:schemeClr val="bg1"/>
                </a:solidFill>
              </a:rPr>
              <a:t>Sm</a:t>
            </a:r>
            <a:r>
              <a:rPr lang="en-US" dirty="0">
                <a:solidFill>
                  <a:schemeClr val="accent1">
                    <a:lumMod val="75000"/>
                  </a:schemeClr>
                </a:solidFill>
              </a:rPr>
              <a:t>art contracts on the blockchain</a:t>
            </a:r>
          </a:p>
        </p:txBody>
      </p:sp>
      <p:sp>
        <p:nvSpPr>
          <p:cNvPr id="3" name="Content Placeholder 2">
            <a:extLst>
              <a:ext uri="{FF2B5EF4-FFF2-40B4-BE49-F238E27FC236}">
                <a16:creationId xmlns:a16="http://schemas.microsoft.com/office/drawing/2014/main" id="{5AB4D215-DADC-417C-8017-9B565209F3C6}"/>
              </a:ext>
            </a:extLst>
          </p:cNvPr>
          <p:cNvSpPr>
            <a:spLocks noGrp="1"/>
          </p:cNvSpPr>
          <p:nvPr>
            <p:ph idx="1"/>
          </p:nvPr>
        </p:nvSpPr>
        <p:spPr/>
        <p:txBody>
          <a:bodyPr>
            <a:normAutofit fontScale="92500" lnSpcReduction="10000"/>
          </a:bodyPr>
          <a:lstStyle/>
          <a:p>
            <a:r>
              <a:rPr lang="en-US" dirty="0"/>
              <a:t>A Smart Contract is a computer code that resides on the block chain and is executed based on incoming information.</a:t>
            </a:r>
          </a:p>
          <a:p>
            <a:r>
              <a:rPr lang="en-US" dirty="0"/>
              <a:t>Example, Parametric Hurricane Insurance via the Blockchain:</a:t>
            </a:r>
          </a:p>
          <a:p>
            <a:pPr lvl="1"/>
            <a:r>
              <a:rPr lang="en-US" sz="2800" dirty="0">
                <a:solidFill>
                  <a:schemeClr val="accent1">
                    <a:lumMod val="75000"/>
                  </a:schemeClr>
                </a:solidFill>
              </a:rPr>
              <a:t>Computer program on Ethereum continuously monitors Charleston Executive Airport wind speed for 1 year.</a:t>
            </a:r>
          </a:p>
          <a:p>
            <a:pPr lvl="1"/>
            <a:r>
              <a:rPr lang="en-US" sz="2800" dirty="0">
                <a:solidFill>
                  <a:schemeClr val="accent1">
                    <a:lumMod val="75000"/>
                  </a:schemeClr>
                </a:solidFill>
              </a:rPr>
              <a:t>If the windspeed is greater than 150 miles per hour, 100 bitcoin is immediately transferred to the Seabrook Island Property Association.</a:t>
            </a:r>
          </a:p>
          <a:p>
            <a:pPr lvl="1"/>
            <a:r>
              <a:rPr lang="en-US" sz="2800" dirty="0">
                <a:solidFill>
                  <a:schemeClr val="accent1">
                    <a:lumMod val="75000"/>
                  </a:schemeClr>
                </a:solidFill>
              </a:rPr>
              <a:t>If the windspeed is less than 150 miles per hour, but more than 125 miles per hour, immediately transfer of 75 bitcoin; etc</a:t>
            </a:r>
            <a:r>
              <a:rPr lang="en-US" dirty="0"/>
              <a:t>.</a:t>
            </a:r>
          </a:p>
          <a:p>
            <a:r>
              <a:rPr lang="en-US" dirty="0"/>
              <a:t>Smart Contracts are Automatic, Immediate, Irreversible and Uncontestable. </a:t>
            </a:r>
          </a:p>
        </p:txBody>
      </p:sp>
      <p:sp>
        <p:nvSpPr>
          <p:cNvPr id="4" name="Slide Number Placeholder 3">
            <a:extLst>
              <a:ext uri="{FF2B5EF4-FFF2-40B4-BE49-F238E27FC236}">
                <a16:creationId xmlns:a16="http://schemas.microsoft.com/office/drawing/2014/main" id="{C99B20F4-72E6-4557-A1EC-18C41443EDAE}"/>
              </a:ext>
            </a:extLst>
          </p:cNvPr>
          <p:cNvSpPr>
            <a:spLocks noGrp="1"/>
          </p:cNvSpPr>
          <p:nvPr>
            <p:ph type="sldNum" sz="quarter" idx="12"/>
          </p:nvPr>
        </p:nvSpPr>
        <p:spPr/>
        <p:txBody>
          <a:bodyPr/>
          <a:lstStyle/>
          <a:p>
            <a:fld id="{D9F085D5-EC86-4F6A-B501-C1359CB39116}" type="slidenum">
              <a:rPr lang="en-GB" smtClean="0"/>
              <a:t>45</a:t>
            </a:fld>
            <a:endParaRPr lang="en-GB" dirty="0"/>
          </a:p>
        </p:txBody>
      </p:sp>
    </p:spTree>
    <p:extLst>
      <p:ext uri="{BB962C8B-B14F-4D97-AF65-F5344CB8AC3E}">
        <p14:creationId xmlns:p14="http://schemas.microsoft.com/office/powerpoint/2010/main" val="9453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4936-A270-46DA-9073-826AD6B75ECF}"/>
              </a:ext>
            </a:extLst>
          </p:cNvPr>
          <p:cNvSpPr>
            <a:spLocks noGrp="1"/>
          </p:cNvSpPr>
          <p:nvPr>
            <p:ph type="title"/>
          </p:nvPr>
        </p:nvSpPr>
        <p:spPr/>
        <p:txBody>
          <a:bodyPr/>
          <a:lstStyle/>
          <a:p>
            <a:r>
              <a:rPr lang="en-US" dirty="0">
                <a:solidFill>
                  <a:schemeClr val="bg1"/>
                </a:solidFill>
              </a:rPr>
              <a:t>Cle</a:t>
            </a:r>
            <a:r>
              <a:rPr lang="en-US" dirty="0"/>
              <a:t>arly, not good news for Defi</a:t>
            </a:r>
          </a:p>
        </p:txBody>
      </p:sp>
      <p:sp>
        <p:nvSpPr>
          <p:cNvPr id="4" name="Slide Number Placeholder 3">
            <a:extLst>
              <a:ext uri="{FF2B5EF4-FFF2-40B4-BE49-F238E27FC236}">
                <a16:creationId xmlns:a16="http://schemas.microsoft.com/office/drawing/2014/main" id="{84FB4425-945B-4798-AA61-457DF5117DC8}"/>
              </a:ext>
            </a:extLst>
          </p:cNvPr>
          <p:cNvSpPr>
            <a:spLocks noGrp="1"/>
          </p:cNvSpPr>
          <p:nvPr>
            <p:ph type="sldNum" sz="quarter" idx="12"/>
          </p:nvPr>
        </p:nvSpPr>
        <p:spPr/>
        <p:txBody>
          <a:bodyPr/>
          <a:lstStyle/>
          <a:p>
            <a:fld id="{D9F085D5-EC86-4F6A-B501-C1359CB39116}" type="slidenum">
              <a:rPr lang="en-GB" smtClean="0"/>
              <a:t>46</a:t>
            </a:fld>
            <a:endParaRPr lang="en-GB" dirty="0"/>
          </a:p>
        </p:txBody>
      </p:sp>
      <p:pic>
        <p:nvPicPr>
          <p:cNvPr id="6" name="Content Placeholder 5">
            <a:extLst>
              <a:ext uri="{FF2B5EF4-FFF2-40B4-BE49-F238E27FC236}">
                <a16:creationId xmlns:a16="http://schemas.microsoft.com/office/drawing/2014/main" id="{1FAD8FA5-315D-FC17-0987-8EE7827EC5EE}"/>
              </a:ext>
            </a:extLst>
          </p:cNvPr>
          <p:cNvPicPr>
            <a:picLocks noGrp="1" noChangeAspect="1"/>
          </p:cNvPicPr>
          <p:nvPr>
            <p:ph idx="1"/>
          </p:nvPr>
        </p:nvPicPr>
        <p:blipFill>
          <a:blip r:embed="rId2"/>
          <a:stretch>
            <a:fillRect/>
          </a:stretch>
        </p:blipFill>
        <p:spPr>
          <a:xfrm>
            <a:off x="1255351" y="1695876"/>
            <a:ext cx="9046226" cy="4297680"/>
          </a:xfrm>
        </p:spPr>
      </p:pic>
      <p:sp>
        <p:nvSpPr>
          <p:cNvPr id="3" name="TextBox 2">
            <a:extLst>
              <a:ext uri="{FF2B5EF4-FFF2-40B4-BE49-F238E27FC236}">
                <a16:creationId xmlns:a16="http://schemas.microsoft.com/office/drawing/2014/main" id="{637E7355-C938-6C58-C9E8-846098CFAEF1}"/>
              </a:ext>
            </a:extLst>
          </p:cNvPr>
          <p:cNvSpPr txBox="1"/>
          <p:nvPr/>
        </p:nvSpPr>
        <p:spPr>
          <a:xfrm>
            <a:off x="5058959" y="6045560"/>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2591016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F964-6E42-4BED-818A-EA4A1E1F5D98}"/>
              </a:ext>
            </a:extLst>
          </p:cNvPr>
          <p:cNvSpPr>
            <a:spLocks noGrp="1"/>
          </p:cNvSpPr>
          <p:nvPr>
            <p:ph type="title"/>
          </p:nvPr>
        </p:nvSpPr>
        <p:spPr>
          <a:xfrm>
            <a:off x="784416" y="0"/>
            <a:ext cx="10515600" cy="1325563"/>
          </a:xfrm>
        </p:spPr>
        <p:txBody>
          <a:bodyPr/>
          <a:lstStyle/>
          <a:p>
            <a:r>
              <a:rPr lang="en-US" dirty="0">
                <a:solidFill>
                  <a:schemeClr val="bg1"/>
                </a:solidFill>
              </a:rPr>
              <a:t>The</a:t>
            </a:r>
            <a:r>
              <a:rPr lang="en-US" dirty="0">
                <a:solidFill>
                  <a:schemeClr val="accent5">
                    <a:lumMod val="50000"/>
                  </a:schemeClr>
                </a:solidFill>
              </a:rPr>
              <a:t> value of the new technology?</a:t>
            </a:r>
          </a:p>
        </p:txBody>
      </p:sp>
      <p:sp>
        <p:nvSpPr>
          <p:cNvPr id="3" name="Content Placeholder 2">
            <a:extLst>
              <a:ext uri="{FF2B5EF4-FFF2-40B4-BE49-F238E27FC236}">
                <a16:creationId xmlns:a16="http://schemas.microsoft.com/office/drawing/2014/main" id="{A89A86C0-054F-4C15-BB94-03CE15A2EA84}"/>
              </a:ext>
            </a:extLst>
          </p:cNvPr>
          <p:cNvSpPr>
            <a:spLocks noGrp="1"/>
          </p:cNvSpPr>
          <p:nvPr>
            <p:ph idx="1"/>
          </p:nvPr>
        </p:nvSpPr>
        <p:spPr/>
        <p:txBody>
          <a:bodyPr>
            <a:normAutofit/>
          </a:bodyPr>
          <a:lstStyle/>
          <a:p>
            <a:r>
              <a:rPr lang="en-US" dirty="0"/>
              <a:t>Don’t Throw the baby out with the bathwater!</a:t>
            </a:r>
          </a:p>
          <a:p>
            <a:r>
              <a:rPr lang="en-US" dirty="0"/>
              <a:t>The value of cryptographically protected digital tokens is nuanced:</a:t>
            </a:r>
          </a:p>
          <a:p>
            <a:r>
              <a:rPr lang="en-US" dirty="0"/>
              <a:t>Blockchain technologies have significant promise some of which is already being realized.</a:t>
            </a:r>
          </a:p>
          <a:p>
            <a:pPr lvl="1"/>
            <a:r>
              <a:rPr lang="en-US" dirty="0">
                <a:solidFill>
                  <a:schemeClr val="accent1">
                    <a:lumMod val="75000"/>
                  </a:schemeClr>
                </a:solidFill>
              </a:rPr>
              <a:t>Private blockchains, Walmart and its produce suppliers</a:t>
            </a:r>
          </a:p>
          <a:p>
            <a:pPr lvl="1"/>
            <a:r>
              <a:rPr lang="en-US" dirty="0">
                <a:solidFill>
                  <a:schemeClr val="accent1">
                    <a:lumMod val="75000"/>
                  </a:schemeClr>
                </a:solidFill>
              </a:rPr>
              <a:t>Public Blockchains, Ethereum and smart contracts</a:t>
            </a:r>
          </a:p>
        </p:txBody>
      </p:sp>
      <p:sp>
        <p:nvSpPr>
          <p:cNvPr id="4" name="Slide Number Placeholder 3">
            <a:extLst>
              <a:ext uri="{FF2B5EF4-FFF2-40B4-BE49-F238E27FC236}">
                <a16:creationId xmlns:a16="http://schemas.microsoft.com/office/drawing/2014/main" id="{783AB653-D1DB-4C5F-98EA-DB280BFEBFCA}"/>
              </a:ext>
            </a:extLst>
          </p:cNvPr>
          <p:cNvSpPr>
            <a:spLocks noGrp="1"/>
          </p:cNvSpPr>
          <p:nvPr>
            <p:ph type="sldNum" sz="quarter" idx="12"/>
          </p:nvPr>
        </p:nvSpPr>
        <p:spPr/>
        <p:txBody>
          <a:bodyPr/>
          <a:lstStyle/>
          <a:p>
            <a:fld id="{D9F085D5-EC86-4F6A-B501-C1359CB39116}" type="slidenum">
              <a:rPr lang="en-GB" smtClean="0"/>
              <a:t>47</a:t>
            </a:fld>
            <a:endParaRPr lang="en-GB" dirty="0"/>
          </a:p>
        </p:txBody>
      </p:sp>
      <p:sp>
        <p:nvSpPr>
          <p:cNvPr id="5" name="TextBox 4">
            <a:extLst>
              <a:ext uri="{FF2B5EF4-FFF2-40B4-BE49-F238E27FC236}">
                <a16:creationId xmlns:a16="http://schemas.microsoft.com/office/drawing/2014/main" id="{629A3337-2CC2-4D86-8463-FD386D0A1570}"/>
              </a:ext>
            </a:extLst>
          </p:cNvPr>
          <p:cNvSpPr txBox="1"/>
          <p:nvPr/>
        </p:nvSpPr>
        <p:spPr>
          <a:xfrm>
            <a:off x="5902036" y="5506569"/>
            <a:ext cx="5995555" cy="830997"/>
          </a:xfrm>
          <a:prstGeom prst="rect">
            <a:avLst/>
          </a:prstGeom>
          <a:noFill/>
        </p:spPr>
        <p:txBody>
          <a:bodyPr wrap="square" rtlCol="0">
            <a:spAutoFit/>
          </a:bodyPr>
          <a:lstStyle/>
          <a:p>
            <a:r>
              <a:rPr lang="en-US" sz="2400" dirty="0">
                <a:solidFill>
                  <a:schemeClr val="accent1">
                    <a:lumMod val="75000"/>
                  </a:schemeClr>
                </a:solidFill>
              </a:rPr>
              <a:t>See: Mehta N,. Agashe A., P. Detroja  </a:t>
            </a:r>
            <a:r>
              <a:rPr lang="en-US" sz="2400" i="1" dirty="0">
                <a:solidFill>
                  <a:schemeClr val="accent1">
                    <a:lumMod val="75000"/>
                  </a:schemeClr>
                </a:solidFill>
              </a:rPr>
              <a:t>Blockchain Bubble or Revolution, </a:t>
            </a:r>
            <a:r>
              <a:rPr lang="en-US" sz="2400" dirty="0">
                <a:solidFill>
                  <a:schemeClr val="accent1">
                    <a:lumMod val="75000"/>
                  </a:schemeClr>
                </a:solidFill>
              </a:rPr>
              <a:t>2021</a:t>
            </a:r>
          </a:p>
        </p:txBody>
      </p:sp>
    </p:spTree>
    <p:extLst>
      <p:ext uri="{BB962C8B-B14F-4D97-AF65-F5344CB8AC3E}">
        <p14:creationId xmlns:p14="http://schemas.microsoft.com/office/powerpoint/2010/main" val="27378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84E3-249A-4CFE-A81A-4E2C6EE57715}"/>
              </a:ext>
            </a:extLst>
          </p:cNvPr>
          <p:cNvSpPr>
            <a:spLocks noGrp="1"/>
          </p:cNvSpPr>
          <p:nvPr>
            <p:ph type="title"/>
          </p:nvPr>
        </p:nvSpPr>
        <p:spPr>
          <a:xfrm>
            <a:off x="838199" y="0"/>
            <a:ext cx="10387361" cy="1325563"/>
          </a:xfrm>
        </p:spPr>
        <p:txBody>
          <a:bodyPr/>
          <a:lstStyle/>
          <a:p>
            <a:r>
              <a:rPr lang="en-US" dirty="0">
                <a:solidFill>
                  <a:schemeClr val="bg1"/>
                </a:solidFill>
              </a:rPr>
              <a:t>Als</a:t>
            </a:r>
            <a:r>
              <a:rPr lang="en-US" dirty="0"/>
              <a:t>o, crypto assets are still small in scale</a:t>
            </a:r>
          </a:p>
        </p:txBody>
      </p:sp>
      <p:sp>
        <p:nvSpPr>
          <p:cNvPr id="3" name="Content Placeholder 2">
            <a:extLst>
              <a:ext uri="{FF2B5EF4-FFF2-40B4-BE49-F238E27FC236}">
                <a16:creationId xmlns:a16="http://schemas.microsoft.com/office/drawing/2014/main" id="{8E01F004-0544-4C0F-BB05-5EB880A0B01A}"/>
              </a:ext>
            </a:extLst>
          </p:cNvPr>
          <p:cNvSpPr>
            <a:spLocks noGrp="1"/>
          </p:cNvSpPr>
          <p:nvPr>
            <p:ph idx="1"/>
          </p:nvPr>
        </p:nvSpPr>
        <p:spPr/>
        <p:txBody>
          <a:bodyPr>
            <a:normAutofit/>
          </a:bodyPr>
          <a:lstStyle/>
          <a:p>
            <a:r>
              <a:rPr lang="en-US" dirty="0"/>
              <a:t>Bitcoin was the first and is the largest in terms of market cap (total value of all Bitcoins) of about $525 billion.</a:t>
            </a:r>
          </a:p>
          <a:p>
            <a:r>
              <a:rPr lang="en-US" dirty="0"/>
              <a:t>Ethereum is in second place with a market cap of about $210 billion.</a:t>
            </a:r>
          </a:p>
          <a:p>
            <a:r>
              <a:rPr lang="en-US" dirty="0"/>
              <a:t>Presently, 13,000 different varieties with a total market cap of about $1.1 trillion </a:t>
            </a:r>
            <a:r>
              <a:rPr lang="en-US" sz="2200" b="0" dirty="0"/>
              <a:t>(</a:t>
            </a:r>
            <a:r>
              <a:rPr lang="en-US" sz="2200" b="0" dirty="0">
                <a:hlinkClick r:id="rId2"/>
              </a:rPr>
              <a:t>https://www.coingecko.com/en</a:t>
            </a:r>
            <a:r>
              <a:rPr lang="en-US" sz="2200" b="0" dirty="0"/>
              <a:t>)</a:t>
            </a:r>
          </a:p>
          <a:p>
            <a:r>
              <a:rPr lang="en-US" sz="3000" dirty="0"/>
              <a:t> The market cap of domestically listed US companies is about $40 trillion.</a:t>
            </a:r>
          </a:p>
          <a:p>
            <a:endParaRPr lang="en-US" sz="2200" b="0" dirty="0"/>
          </a:p>
          <a:p>
            <a:endParaRPr lang="en-US" sz="2200" b="0" dirty="0"/>
          </a:p>
          <a:p>
            <a:endParaRPr lang="en-US" sz="2200" b="0" dirty="0"/>
          </a:p>
          <a:p>
            <a:endParaRPr lang="en-US" sz="2200" b="0" dirty="0"/>
          </a:p>
        </p:txBody>
      </p:sp>
      <p:sp>
        <p:nvSpPr>
          <p:cNvPr id="4" name="Slide Number Placeholder 3">
            <a:extLst>
              <a:ext uri="{FF2B5EF4-FFF2-40B4-BE49-F238E27FC236}">
                <a16:creationId xmlns:a16="http://schemas.microsoft.com/office/drawing/2014/main" id="{ECBCACA9-7F67-468F-BD85-401B538C625B}"/>
              </a:ext>
            </a:extLst>
          </p:cNvPr>
          <p:cNvSpPr>
            <a:spLocks noGrp="1"/>
          </p:cNvSpPr>
          <p:nvPr>
            <p:ph type="sldNum" sz="quarter" idx="12"/>
          </p:nvPr>
        </p:nvSpPr>
        <p:spPr/>
        <p:txBody>
          <a:bodyPr/>
          <a:lstStyle/>
          <a:p>
            <a:fld id="{D9F085D5-EC86-4F6A-B501-C1359CB39116}" type="slidenum">
              <a:rPr lang="en-GB" smtClean="0"/>
              <a:t>48</a:t>
            </a:fld>
            <a:endParaRPr lang="en-GB" dirty="0"/>
          </a:p>
        </p:txBody>
      </p:sp>
    </p:spTree>
    <p:extLst>
      <p:ext uri="{BB962C8B-B14F-4D97-AF65-F5344CB8AC3E}">
        <p14:creationId xmlns:p14="http://schemas.microsoft.com/office/powerpoint/2010/main" val="2142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2420-370C-4BD1-88D9-D1A4D74F859D}"/>
              </a:ext>
            </a:extLst>
          </p:cNvPr>
          <p:cNvSpPr>
            <a:spLocks noGrp="1"/>
          </p:cNvSpPr>
          <p:nvPr>
            <p:ph type="title"/>
          </p:nvPr>
        </p:nvSpPr>
        <p:spPr>
          <a:xfrm>
            <a:off x="778440" y="430306"/>
            <a:ext cx="10515600" cy="895257"/>
          </a:xfrm>
        </p:spPr>
        <p:txBody>
          <a:bodyPr>
            <a:normAutofit fontScale="90000"/>
          </a:bodyPr>
          <a:lstStyle/>
          <a:p>
            <a:r>
              <a:rPr lang="en-US" dirty="0">
                <a:solidFill>
                  <a:schemeClr val="bg1"/>
                </a:solidFill>
              </a:rPr>
              <a:t>Nee</a:t>
            </a:r>
            <a:r>
              <a:rPr lang="en-US" dirty="0">
                <a:solidFill>
                  <a:schemeClr val="accent1">
                    <a:lumMod val="75000"/>
                  </a:schemeClr>
                </a:solidFill>
              </a:rPr>
              <a:t>d regulations to protect investors and </a:t>
            </a:r>
            <a:br>
              <a:rPr lang="en-US" dirty="0">
                <a:solidFill>
                  <a:schemeClr val="accent1">
                    <a:lumMod val="75000"/>
                  </a:schemeClr>
                </a:solidFill>
              </a:rPr>
            </a:br>
            <a:r>
              <a:rPr lang="en-US" dirty="0">
                <a:solidFill>
                  <a:schemeClr val="accent1">
                    <a:lumMod val="75000"/>
                  </a:schemeClr>
                </a:solidFill>
              </a:rPr>
              <a:t>             allow for innovation</a:t>
            </a:r>
            <a:r>
              <a:rPr lang="en-US" dirty="0">
                <a:solidFill>
                  <a:schemeClr val="accent5">
                    <a:lumMod val="75000"/>
                  </a:schemeClr>
                </a:solidFill>
              </a:rPr>
              <a:t>.</a:t>
            </a:r>
            <a:endParaRPr lang="en-US" dirty="0"/>
          </a:p>
        </p:txBody>
      </p:sp>
      <p:sp>
        <p:nvSpPr>
          <p:cNvPr id="3" name="Content Placeholder 2">
            <a:extLst>
              <a:ext uri="{FF2B5EF4-FFF2-40B4-BE49-F238E27FC236}">
                <a16:creationId xmlns:a16="http://schemas.microsoft.com/office/drawing/2014/main" id="{27EF61B3-400D-4C32-86B3-BDB6085A32EB}"/>
              </a:ext>
            </a:extLst>
          </p:cNvPr>
          <p:cNvSpPr>
            <a:spLocks noGrp="1"/>
          </p:cNvSpPr>
          <p:nvPr>
            <p:ph idx="1"/>
          </p:nvPr>
        </p:nvSpPr>
        <p:spPr/>
        <p:txBody>
          <a:bodyPr/>
          <a:lstStyle/>
          <a:p>
            <a:r>
              <a:rPr lang="en-US" dirty="0"/>
              <a:t>Gary Gensler, Chair of the SEC </a:t>
            </a:r>
          </a:p>
          <a:p>
            <a:r>
              <a:rPr lang="en-US" dirty="0"/>
              <a:t>Rostin Benham, Chair of the CFTC</a:t>
            </a:r>
          </a:p>
          <a:p>
            <a:r>
              <a:rPr lang="en-US" dirty="0"/>
              <a:t>Janet Yellen at Treasury.</a:t>
            </a:r>
          </a:p>
          <a:p>
            <a:r>
              <a:rPr lang="en-US" dirty="0"/>
              <a:t>They will act, but they would need Congressional legislation, too:  Cash markets in cryptocurrencies are viewed as commodities and face light touch regulations.</a:t>
            </a:r>
          </a:p>
          <a:p>
            <a:endParaRPr lang="en-US" dirty="0"/>
          </a:p>
        </p:txBody>
      </p:sp>
      <p:sp>
        <p:nvSpPr>
          <p:cNvPr id="4" name="Slide Number Placeholder 3">
            <a:extLst>
              <a:ext uri="{FF2B5EF4-FFF2-40B4-BE49-F238E27FC236}">
                <a16:creationId xmlns:a16="http://schemas.microsoft.com/office/drawing/2014/main" id="{EAA87583-1D1D-4F82-A7B2-D875F9CD5C46}"/>
              </a:ext>
            </a:extLst>
          </p:cNvPr>
          <p:cNvSpPr>
            <a:spLocks noGrp="1"/>
          </p:cNvSpPr>
          <p:nvPr>
            <p:ph type="sldNum" sz="quarter" idx="12"/>
          </p:nvPr>
        </p:nvSpPr>
        <p:spPr/>
        <p:txBody>
          <a:bodyPr/>
          <a:lstStyle/>
          <a:p>
            <a:fld id="{D9F085D5-EC86-4F6A-B501-C1359CB39116}" type="slidenum">
              <a:rPr lang="en-GB" smtClean="0"/>
              <a:t>49</a:t>
            </a:fld>
            <a:endParaRPr lang="en-GB" dirty="0"/>
          </a:p>
        </p:txBody>
      </p:sp>
    </p:spTree>
    <p:extLst>
      <p:ext uri="{BB962C8B-B14F-4D97-AF65-F5344CB8AC3E}">
        <p14:creationId xmlns:p14="http://schemas.microsoft.com/office/powerpoint/2010/main" val="36317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FEED-377B-4C55-9A5B-A44C33ADCB83}"/>
              </a:ext>
            </a:extLst>
          </p:cNvPr>
          <p:cNvSpPr>
            <a:spLocks noGrp="1"/>
          </p:cNvSpPr>
          <p:nvPr>
            <p:ph type="title"/>
          </p:nvPr>
        </p:nvSpPr>
        <p:spPr>
          <a:xfrm>
            <a:off x="759012" y="0"/>
            <a:ext cx="10594788" cy="1325563"/>
          </a:xfrm>
        </p:spPr>
        <p:txBody>
          <a:bodyPr/>
          <a:lstStyle/>
          <a:p>
            <a:r>
              <a:rPr lang="en-US">
                <a:solidFill>
                  <a:schemeClr val="bg1"/>
                </a:solidFill>
              </a:rPr>
              <a:t>Out</a:t>
            </a:r>
            <a:r>
              <a:rPr lang="en-US"/>
              <a:t>line of the Talk</a:t>
            </a:r>
          </a:p>
        </p:txBody>
      </p:sp>
      <p:sp>
        <p:nvSpPr>
          <p:cNvPr id="3" name="Content Placeholder 2">
            <a:extLst>
              <a:ext uri="{FF2B5EF4-FFF2-40B4-BE49-F238E27FC236}">
                <a16:creationId xmlns:a16="http://schemas.microsoft.com/office/drawing/2014/main" id="{59FC47F8-C9B1-4595-9F5E-427119940350}"/>
              </a:ext>
            </a:extLst>
          </p:cNvPr>
          <p:cNvSpPr>
            <a:spLocks noGrp="1"/>
          </p:cNvSpPr>
          <p:nvPr>
            <p:ph idx="1"/>
          </p:nvPr>
        </p:nvSpPr>
        <p:spPr>
          <a:xfrm>
            <a:off x="167341" y="1171388"/>
            <a:ext cx="11522635" cy="5223436"/>
          </a:xfrm>
        </p:spPr>
        <p:txBody>
          <a:bodyPr>
            <a:normAutofit fontScale="85000" lnSpcReduction="20000"/>
          </a:bodyPr>
          <a:lstStyle/>
          <a:p>
            <a:pPr marL="0" indent="0">
              <a:buNone/>
            </a:pPr>
            <a:endParaRPr lang="en-US" dirty="0"/>
          </a:p>
          <a:p>
            <a:r>
              <a:rPr lang="en-US" sz="3300" dirty="0"/>
              <a:t>What makes Bitcoin different?</a:t>
            </a:r>
          </a:p>
          <a:p>
            <a:r>
              <a:rPr lang="en-US" sz="3300" dirty="0"/>
              <a:t>Is Bitcoin Digital Gold?  Is it a store of value?  Is it a medium of exchange?</a:t>
            </a:r>
          </a:p>
          <a:p>
            <a:r>
              <a:rPr lang="en-US" sz="3300" dirty="0"/>
              <a:t>Pros and Cons of Bitcoin</a:t>
            </a:r>
          </a:p>
          <a:p>
            <a:r>
              <a:rPr lang="en-US" sz="3300" dirty="0"/>
              <a:t>What about Ethereum?</a:t>
            </a:r>
          </a:p>
          <a:p>
            <a:r>
              <a:rPr lang="en-US" sz="3300" dirty="0"/>
              <a:t>Are Smart Contracts the result of Genius level thinking by </a:t>
            </a:r>
            <a:r>
              <a:rPr lang="en-US" sz="3300" dirty="0" err="1"/>
              <a:t>Vitalik</a:t>
            </a:r>
            <a:r>
              <a:rPr lang="en-US" sz="3300" dirty="0"/>
              <a:t> Buterin?  Should we struggle to understand a new way of computing?</a:t>
            </a:r>
          </a:p>
          <a:p>
            <a:r>
              <a:rPr lang="en-US" sz="3300" dirty="0"/>
              <a:t>What about illicit activities?</a:t>
            </a:r>
          </a:p>
          <a:p>
            <a:r>
              <a:rPr lang="en-US" sz="3300" dirty="0"/>
              <a:t>What are the market solutions to the problem of using crypto for illicit activities- </a:t>
            </a:r>
            <a:r>
              <a:rPr lang="en-US" sz="3300" dirty="0" err="1"/>
              <a:t>Chainalysis</a:t>
            </a:r>
            <a:r>
              <a:rPr lang="en-US" sz="3300" dirty="0"/>
              <a:t> and Elliptic.</a:t>
            </a:r>
          </a:p>
          <a:p>
            <a:r>
              <a:rPr lang="en-US" sz="3300" dirty="0"/>
              <a:t>Are Stablecoins the solution to Crypto’s volatility?</a:t>
            </a:r>
          </a:p>
          <a:p>
            <a:r>
              <a:rPr lang="en-US" sz="3300" dirty="0"/>
              <a:t>Should the Fed compete in this arena with a CBDC?</a:t>
            </a:r>
          </a:p>
          <a:p>
            <a:endParaRPr lang="en-US" dirty="0"/>
          </a:p>
          <a:p>
            <a:endParaRPr lang="en-US" dirty="0"/>
          </a:p>
        </p:txBody>
      </p:sp>
      <p:sp>
        <p:nvSpPr>
          <p:cNvPr id="4" name="Slide Number Placeholder 3">
            <a:extLst>
              <a:ext uri="{FF2B5EF4-FFF2-40B4-BE49-F238E27FC236}">
                <a16:creationId xmlns:a16="http://schemas.microsoft.com/office/drawing/2014/main" id="{60D25F64-034E-42CE-8ED2-AD2BA1C95715}"/>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68180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4B7A-8791-4350-AAA5-2E35D9DD0F65}"/>
              </a:ext>
            </a:extLst>
          </p:cNvPr>
          <p:cNvSpPr>
            <a:spLocks noGrp="1"/>
          </p:cNvSpPr>
          <p:nvPr>
            <p:ph type="title"/>
          </p:nvPr>
        </p:nvSpPr>
        <p:spPr/>
        <p:txBody>
          <a:bodyPr/>
          <a:lstStyle/>
          <a:p>
            <a:r>
              <a:rPr lang="en-US" dirty="0">
                <a:solidFill>
                  <a:schemeClr val="bg1"/>
                </a:solidFill>
              </a:rPr>
              <a:t>Sa</a:t>
            </a:r>
            <a:r>
              <a:rPr lang="en-US" dirty="0"/>
              <a:t>m Bankman-Fried &amp; FTX</a:t>
            </a:r>
          </a:p>
        </p:txBody>
      </p:sp>
      <p:sp>
        <p:nvSpPr>
          <p:cNvPr id="3" name="Content Placeholder 2">
            <a:extLst>
              <a:ext uri="{FF2B5EF4-FFF2-40B4-BE49-F238E27FC236}">
                <a16:creationId xmlns:a16="http://schemas.microsoft.com/office/drawing/2014/main" id="{4C53F1F4-CBE4-6D09-9188-9FE945B0B9D7}"/>
              </a:ext>
            </a:extLst>
          </p:cNvPr>
          <p:cNvSpPr>
            <a:spLocks noGrp="1"/>
          </p:cNvSpPr>
          <p:nvPr>
            <p:ph idx="1"/>
          </p:nvPr>
        </p:nvSpPr>
        <p:spPr/>
        <p:txBody>
          <a:bodyPr/>
          <a:lstStyle/>
          <a:p>
            <a:r>
              <a:rPr lang="en-US" dirty="0"/>
              <a:t>In August, </a:t>
            </a:r>
            <a:r>
              <a:rPr lang="en-US" i="1" dirty="0"/>
              <a:t>Fortune </a:t>
            </a:r>
            <a:r>
              <a:rPr lang="en-US" dirty="0"/>
              <a:t>compared the 30-yr old to Warren Buffet.</a:t>
            </a:r>
          </a:p>
          <a:p>
            <a:r>
              <a:rPr lang="en-US" dirty="0"/>
              <a:t>Helped save BlockFi and other crypto firms in May 2022.</a:t>
            </a:r>
          </a:p>
          <a:p>
            <a:r>
              <a:rPr lang="en-US" dirty="0"/>
              <a:t>Mid-November $32b firm declares bankruptcy; SBF’s net worth goes from $16 billion to 0.</a:t>
            </a:r>
          </a:p>
          <a:p>
            <a:r>
              <a:rPr lang="en-US" dirty="0"/>
              <a:t>Misused customer funds to prop up his investment firm Alameda Research.</a:t>
            </a:r>
          </a:p>
          <a:p>
            <a:r>
              <a:rPr lang="en-US" dirty="0"/>
              <a:t>Regulation is needed!  Same as Traditional finance or different?</a:t>
            </a:r>
          </a:p>
          <a:p>
            <a:endParaRPr lang="en-US" dirty="0"/>
          </a:p>
          <a:p>
            <a:endParaRPr lang="en-US" dirty="0"/>
          </a:p>
        </p:txBody>
      </p:sp>
      <p:sp>
        <p:nvSpPr>
          <p:cNvPr id="4" name="Slide Number Placeholder 3">
            <a:extLst>
              <a:ext uri="{FF2B5EF4-FFF2-40B4-BE49-F238E27FC236}">
                <a16:creationId xmlns:a16="http://schemas.microsoft.com/office/drawing/2014/main" id="{DE2BA9FF-97C1-0E32-4C9C-97BF39E18846}"/>
              </a:ext>
            </a:extLst>
          </p:cNvPr>
          <p:cNvSpPr>
            <a:spLocks noGrp="1"/>
          </p:cNvSpPr>
          <p:nvPr>
            <p:ph type="sldNum" sz="quarter" idx="12"/>
          </p:nvPr>
        </p:nvSpPr>
        <p:spPr/>
        <p:txBody>
          <a:bodyPr/>
          <a:lstStyle/>
          <a:p>
            <a:fld id="{D9F085D5-EC86-4F6A-B501-C1359CB39116}" type="slidenum">
              <a:rPr lang="en-GB" smtClean="0"/>
              <a:t>50</a:t>
            </a:fld>
            <a:endParaRPr lang="en-GB" dirty="0"/>
          </a:p>
        </p:txBody>
      </p:sp>
    </p:spTree>
    <p:extLst>
      <p:ext uri="{BB962C8B-B14F-4D97-AF65-F5344CB8AC3E}">
        <p14:creationId xmlns:p14="http://schemas.microsoft.com/office/powerpoint/2010/main" val="18012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52FB-9767-9498-DD9A-CEC367CA56F6}"/>
              </a:ext>
            </a:extLst>
          </p:cNvPr>
          <p:cNvSpPr>
            <a:spLocks noGrp="1"/>
          </p:cNvSpPr>
          <p:nvPr>
            <p:ph type="title"/>
          </p:nvPr>
        </p:nvSpPr>
        <p:spPr>
          <a:xfrm>
            <a:off x="886008" y="0"/>
            <a:ext cx="10515600" cy="1325563"/>
          </a:xfrm>
        </p:spPr>
        <p:txBody>
          <a:bodyPr/>
          <a:lstStyle/>
          <a:p>
            <a:r>
              <a:rPr lang="en-US" dirty="0">
                <a:solidFill>
                  <a:schemeClr val="bg1"/>
                </a:solidFill>
              </a:rPr>
              <a:t>An</a:t>
            </a:r>
            <a:r>
              <a:rPr lang="en-US" dirty="0"/>
              <a:t>other sad tale of hubris </a:t>
            </a:r>
          </a:p>
        </p:txBody>
      </p:sp>
      <p:sp>
        <p:nvSpPr>
          <p:cNvPr id="3" name="Content Placeholder 2">
            <a:extLst>
              <a:ext uri="{FF2B5EF4-FFF2-40B4-BE49-F238E27FC236}">
                <a16:creationId xmlns:a16="http://schemas.microsoft.com/office/drawing/2014/main" id="{D663DDAB-D2C0-C2F3-CB8D-893A277D4EF2}"/>
              </a:ext>
            </a:extLst>
          </p:cNvPr>
          <p:cNvSpPr>
            <a:spLocks noGrp="1"/>
          </p:cNvSpPr>
          <p:nvPr>
            <p:ph idx="1"/>
          </p:nvPr>
        </p:nvSpPr>
        <p:spPr/>
        <p:txBody>
          <a:bodyPr>
            <a:normAutofit fontScale="92500" lnSpcReduction="20000"/>
          </a:bodyPr>
          <a:lstStyle/>
          <a:p>
            <a:endParaRPr lang="en-US" dirty="0"/>
          </a:p>
          <a:p>
            <a:r>
              <a:rPr lang="en-US" sz="3000" dirty="0"/>
              <a:t>But wait . . .</a:t>
            </a:r>
          </a:p>
          <a:p>
            <a:endParaRPr lang="en-US" sz="3000" dirty="0"/>
          </a:p>
          <a:p>
            <a:r>
              <a:rPr lang="en-US" sz="3000" dirty="0"/>
              <a:t>“John J. Ray III is the new CEO of FTX. </a:t>
            </a:r>
          </a:p>
          <a:p>
            <a:endParaRPr lang="en-US" sz="3000" dirty="0"/>
          </a:p>
          <a:p>
            <a:r>
              <a:rPr lang="en-US" sz="3000" dirty="0"/>
              <a:t>In his eyes, he has been handed a complete mess. </a:t>
            </a:r>
          </a:p>
          <a:p>
            <a:endParaRPr lang="en-US" sz="3000" dirty="0"/>
          </a:p>
          <a:p>
            <a:r>
              <a:rPr lang="en-US" sz="3000" dirty="0"/>
              <a:t>‘Never in my career have I seen such a complete failure of corporate controls and such a complete absence of trustworthy financial information as occurred here,’ he said in a court filing.”</a:t>
            </a:r>
          </a:p>
          <a:p>
            <a:endParaRPr lang="en-US" sz="3000" dirty="0"/>
          </a:p>
          <a:p>
            <a:endParaRPr lang="en-US" dirty="0"/>
          </a:p>
        </p:txBody>
      </p:sp>
      <p:sp>
        <p:nvSpPr>
          <p:cNvPr id="4" name="Slide Number Placeholder 3">
            <a:extLst>
              <a:ext uri="{FF2B5EF4-FFF2-40B4-BE49-F238E27FC236}">
                <a16:creationId xmlns:a16="http://schemas.microsoft.com/office/drawing/2014/main" id="{36C1F196-7D46-40DD-4BFF-85677B0526CB}"/>
              </a:ext>
            </a:extLst>
          </p:cNvPr>
          <p:cNvSpPr>
            <a:spLocks noGrp="1"/>
          </p:cNvSpPr>
          <p:nvPr>
            <p:ph type="sldNum" sz="quarter" idx="12"/>
          </p:nvPr>
        </p:nvSpPr>
        <p:spPr/>
        <p:txBody>
          <a:bodyPr/>
          <a:lstStyle/>
          <a:p>
            <a:fld id="{D9F085D5-EC86-4F6A-B501-C1359CB39116}" type="slidenum">
              <a:rPr lang="en-GB" smtClean="0"/>
              <a:t>51</a:t>
            </a:fld>
            <a:endParaRPr lang="en-GB" dirty="0"/>
          </a:p>
        </p:txBody>
      </p:sp>
    </p:spTree>
    <p:extLst>
      <p:ext uri="{BB962C8B-B14F-4D97-AF65-F5344CB8AC3E}">
        <p14:creationId xmlns:p14="http://schemas.microsoft.com/office/powerpoint/2010/main" val="248600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3D35-A09B-7305-6EF4-F70484110C36}"/>
              </a:ext>
            </a:extLst>
          </p:cNvPr>
          <p:cNvSpPr>
            <a:spLocks noGrp="1"/>
          </p:cNvSpPr>
          <p:nvPr>
            <p:ph type="title"/>
          </p:nvPr>
        </p:nvSpPr>
        <p:spPr/>
        <p:txBody>
          <a:bodyPr/>
          <a:lstStyle/>
          <a:p>
            <a:r>
              <a:rPr lang="en-US" dirty="0"/>
              <a:t>FT      Governance token of FTX</a:t>
            </a:r>
          </a:p>
        </p:txBody>
      </p:sp>
      <p:pic>
        <p:nvPicPr>
          <p:cNvPr id="5" name="Content Placeholder 4" descr="A graph on a black background&#10;&#10;Description automatically generated">
            <a:extLst>
              <a:ext uri="{FF2B5EF4-FFF2-40B4-BE49-F238E27FC236}">
                <a16:creationId xmlns:a16="http://schemas.microsoft.com/office/drawing/2014/main" id="{4189F3C7-8CA0-EDC7-D418-6D7C98C3DACA}"/>
              </a:ext>
            </a:extLst>
          </p:cNvPr>
          <p:cNvPicPr>
            <a:picLocks noGrp="1" noChangeAspect="1"/>
          </p:cNvPicPr>
          <p:nvPr>
            <p:ph idx="1"/>
          </p:nvPr>
        </p:nvPicPr>
        <p:blipFill>
          <a:blip r:embed="rId2"/>
          <a:stretch>
            <a:fillRect/>
          </a:stretch>
        </p:blipFill>
        <p:spPr>
          <a:xfrm>
            <a:off x="2988469" y="1752601"/>
            <a:ext cx="6215063" cy="4373563"/>
          </a:xfrm>
        </p:spPr>
      </p:pic>
    </p:spTree>
    <p:extLst>
      <p:ext uri="{BB962C8B-B14F-4D97-AF65-F5344CB8AC3E}">
        <p14:creationId xmlns:p14="http://schemas.microsoft.com/office/powerpoint/2010/main" val="617370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8B25-B39A-8558-5D51-6841ABF4FB90}"/>
              </a:ext>
            </a:extLst>
          </p:cNvPr>
          <p:cNvSpPr>
            <a:spLocks noGrp="1"/>
          </p:cNvSpPr>
          <p:nvPr>
            <p:ph type="title"/>
          </p:nvPr>
        </p:nvSpPr>
        <p:spPr/>
        <p:txBody>
          <a:bodyPr/>
          <a:lstStyle/>
          <a:p>
            <a:r>
              <a:rPr lang="en-US" dirty="0">
                <a:solidFill>
                  <a:schemeClr val="bg1"/>
                </a:solidFill>
              </a:rPr>
              <a:t>Ge</a:t>
            </a:r>
            <a:r>
              <a:rPr lang="en-US" dirty="0"/>
              <a:t>mini exchange offered an earn product</a:t>
            </a:r>
          </a:p>
        </p:txBody>
      </p:sp>
      <p:sp>
        <p:nvSpPr>
          <p:cNvPr id="3" name="Content Placeholder 2">
            <a:extLst>
              <a:ext uri="{FF2B5EF4-FFF2-40B4-BE49-F238E27FC236}">
                <a16:creationId xmlns:a16="http://schemas.microsoft.com/office/drawing/2014/main" id="{615E5766-0CF2-C85B-F2D0-8D6AFB53834D}"/>
              </a:ext>
            </a:extLst>
          </p:cNvPr>
          <p:cNvSpPr>
            <a:spLocks noGrp="1"/>
          </p:cNvSpPr>
          <p:nvPr>
            <p:ph idx="1"/>
          </p:nvPr>
        </p:nvSpPr>
        <p:spPr/>
        <p:txBody>
          <a:bodyPr/>
          <a:lstStyle/>
          <a:p>
            <a:r>
              <a:rPr lang="en-US" dirty="0"/>
              <a:t>“One of the Earn investors was Complainant No. 1, a 73-year-old mother, grandmother, and resident of the State of New York. She and her husband, who are both retired, invested their life savings of over $199,000 in Earn because they believed Gemini’s marketing statements that Gemini was a safe and secure choice. Complainant No. 1 had hoped to use this money to pay for her grandchild’s education. Outside of her Earn investment, she and her husband have little savings.”</a:t>
            </a:r>
          </a:p>
        </p:txBody>
      </p:sp>
      <p:sp>
        <p:nvSpPr>
          <p:cNvPr id="4" name="Slide Number Placeholder 3">
            <a:extLst>
              <a:ext uri="{FF2B5EF4-FFF2-40B4-BE49-F238E27FC236}">
                <a16:creationId xmlns:a16="http://schemas.microsoft.com/office/drawing/2014/main" id="{02522D15-66AF-52A9-7902-4C1C5BA45A5E}"/>
              </a:ext>
            </a:extLst>
          </p:cNvPr>
          <p:cNvSpPr>
            <a:spLocks noGrp="1"/>
          </p:cNvSpPr>
          <p:nvPr>
            <p:ph type="sldNum" sz="quarter" idx="12"/>
          </p:nvPr>
        </p:nvSpPr>
        <p:spPr/>
        <p:txBody>
          <a:bodyPr/>
          <a:lstStyle/>
          <a:p>
            <a:fld id="{D9F085D5-EC86-4F6A-B501-C1359CB39116}" type="slidenum">
              <a:rPr lang="en-GB" smtClean="0"/>
              <a:t>53</a:t>
            </a:fld>
            <a:endParaRPr lang="en-GB" dirty="0"/>
          </a:p>
        </p:txBody>
      </p:sp>
    </p:spTree>
    <p:extLst>
      <p:ext uri="{BB962C8B-B14F-4D97-AF65-F5344CB8AC3E}">
        <p14:creationId xmlns:p14="http://schemas.microsoft.com/office/powerpoint/2010/main" val="1053348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3C45-834E-A722-5AB6-9C6EC9F2241A}"/>
              </a:ext>
            </a:extLst>
          </p:cNvPr>
          <p:cNvSpPr>
            <a:spLocks noGrp="1"/>
          </p:cNvSpPr>
          <p:nvPr>
            <p:ph type="title"/>
          </p:nvPr>
        </p:nvSpPr>
        <p:spPr/>
        <p:txBody>
          <a:bodyPr/>
          <a:lstStyle/>
          <a:p>
            <a:r>
              <a:rPr lang="en-US" dirty="0">
                <a:solidFill>
                  <a:schemeClr val="bg1"/>
                </a:solidFill>
              </a:rPr>
              <a:t>Bel</a:t>
            </a:r>
            <a:r>
              <a:rPr lang="en-US" dirty="0"/>
              <a:t>ieve it or not?</a:t>
            </a:r>
          </a:p>
        </p:txBody>
      </p:sp>
      <p:sp>
        <p:nvSpPr>
          <p:cNvPr id="3" name="Content Placeholder 2">
            <a:extLst>
              <a:ext uri="{FF2B5EF4-FFF2-40B4-BE49-F238E27FC236}">
                <a16:creationId xmlns:a16="http://schemas.microsoft.com/office/drawing/2014/main" id="{5B105011-5477-BCA2-D7BB-A3C729195AA6}"/>
              </a:ext>
            </a:extLst>
          </p:cNvPr>
          <p:cNvSpPr>
            <a:spLocks noGrp="1"/>
          </p:cNvSpPr>
          <p:nvPr>
            <p:ph idx="1"/>
          </p:nvPr>
        </p:nvSpPr>
        <p:spPr/>
        <p:txBody>
          <a:bodyPr>
            <a:normAutofit fontScale="92500"/>
          </a:bodyPr>
          <a:lstStyle/>
          <a:p>
            <a:r>
              <a:rPr lang="en-US" sz="2800" b="1" dirty="0">
                <a:solidFill>
                  <a:schemeClr val="accent1">
                    <a:lumMod val="75000"/>
                  </a:schemeClr>
                </a:solidFill>
              </a:rPr>
              <a:t>According to the NYAG, Gemini knew their exposure to Genesis was high risk, but continued to promote the Gemini Earn lending product to retail customers as a safe way to earn profits on their crypto holdings. </a:t>
            </a:r>
          </a:p>
          <a:p>
            <a:r>
              <a:rPr lang="en-US" sz="2800" b="1" dirty="0">
                <a:solidFill>
                  <a:schemeClr val="accent1">
                    <a:lumMod val="75000"/>
                  </a:schemeClr>
                </a:solidFill>
              </a:rPr>
              <a:t>According to the NYAG, Gemini at one point revised its internal evaluation of Genesis’ creditworthiness to “junk grade”, some of their own risk personnel withdrew their own funds from the Gemini lending program, and one exec compared Genesis’ condition to the Lehman Brothers shortly before its collapse — but no communication was ever made to customers to inform them that the product had become riskier, nor did Gemini ever really stop working with Genesis (despite gestures at doing so a month or two before Genesis ultimately halted withdrawals).”</a:t>
            </a:r>
          </a:p>
          <a:p>
            <a:endParaRPr lang="en-US" dirty="0"/>
          </a:p>
        </p:txBody>
      </p:sp>
      <p:sp>
        <p:nvSpPr>
          <p:cNvPr id="4" name="Slide Number Placeholder 3">
            <a:extLst>
              <a:ext uri="{FF2B5EF4-FFF2-40B4-BE49-F238E27FC236}">
                <a16:creationId xmlns:a16="http://schemas.microsoft.com/office/drawing/2014/main" id="{B0DBA7BF-4791-6BA1-4BD0-110BEE9BA9D5}"/>
              </a:ext>
            </a:extLst>
          </p:cNvPr>
          <p:cNvSpPr>
            <a:spLocks noGrp="1"/>
          </p:cNvSpPr>
          <p:nvPr>
            <p:ph type="sldNum" sz="quarter" idx="12"/>
          </p:nvPr>
        </p:nvSpPr>
        <p:spPr/>
        <p:txBody>
          <a:bodyPr/>
          <a:lstStyle/>
          <a:p>
            <a:fld id="{D9F085D5-EC86-4F6A-B501-C1359CB39116}" type="slidenum">
              <a:rPr lang="en-GB" smtClean="0"/>
              <a:t>54</a:t>
            </a:fld>
            <a:endParaRPr lang="en-GB" dirty="0"/>
          </a:p>
        </p:txBody>
      </p:sp>
    </p:spTree>
    <p:extLst>
      <p:ext uri="{BB962C8B-B14F-4D97-AF65-F5344CB8AC3E}">
        <p14:creationId xmlns:p14="http://schemas.microsoft.com/office/powerpoint/2010/main" val="2597150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B198-E0F7-96EB-A945-C4ECC783346C}"/>
              </a:ext>
            </a:extLst>
          </p:cNvPr>
          <p:cNvSpPr>
            <a:spLocks noGrp="1"/>
          </p:cNvSpPr>
          <p:nvPr>
            <p:ph type="title"/>
          </p:nvPr>
        </p:nvSpPr>
        <p:spPr/>
        <p:txBody>
          <a:bodyPr/>
          <a:lstStyle/>
          <a:p>
            <a:r>
              <a:rPr lang="en-US" dirty="0">
                <a:solidFill>
                  <a:schemeClr val="bg1"/>
                </a:solidFill>
              </a:rPr>
              <a:t>Wh</a:t>
            </a:r>
            <a:r>
              <a:rPr lang="en-US" dirty="0"/>
              <a:t>o should know what?</a:t>
            </a:r>
          </a:p>
        </p:txBody>
      </p:sp>
      <p:sp>
        <p:nvSpPr>
          <p:cNvPr id="3" name="Content Placeholder 2">
            <a:extLst>
              <a:ext uri="{FF2B5EF4-FFF2-40B4-BE49-F238E27FC236}">
                <a16:creationId xmlns:a16="http://schemas.microsoft.com/office/drawing/2014/main" id="{E3D19E48-D4F9-C42E-FA1A-EDAB1F393172}"/>
              </a:ext>
            </a:extLst>
          </p:cNvPr>
          <p:cNvSpPr>
            <a:spLocks noGrp="1"/>
          </p:cNvSpPr>
          <p:nvPr>
            <p:ph idx="1"/>
          </p:nvPr>
        </p:nvSpPr>
        <p:spPr/>
        <p:txBody>
          <a:bodyPr/>
          <a:lstStyle/>
          <a:p>
            <a:r>
              <a:rPr lang="en-US" dirty="0"/>
              <a:t>“Another Earn investor, Complainant No. 2, is a 56-year-old resident of the State of New York. Complainant No. 2 invested approximately $20,500 in Earn, virtually all his savings. Complainant No. 2 chose Earn because he researched the product and came to believe, based on Gemini’s statements, that Earn was more secure than other interest-bearing cryptocurrency investments.”</a:t>
            </a:r>
          </a:p>
          <a:p>
            <a:endParaRPr lang="en-US" dirty="0"/>
          </a:p>
          <a:p>
            <a:endParaRPr lang="en-US" dirty="0"/>
          </a:p>
        </p:txBody>
      </p:sp>
      <p:sp>
        <p:nvSpPr>
          <p:cNvPr id="4" name="Slide Number Placeholder 3">
            <a:extLst>
              <a:ext uri="{FF2B5EF4-FFF2-40B4-BE49-F238E27FC236}">
                <a16:creationId xmlns:a16="http://schemas.microsoft.com/office/drawing/2014/main" id="{21E94A6C-45D9-4D83-F573-ACC953958624}"/>
              </a:ext>
            </a:extLst>
          </p:cNvPr>
          <p:cNvSpPr>
            <a:spLocks noGrp="1"/>
          </p:cNvSpPr>
          <p:nvPr>
            <p:ph type="sldNum" sz="quarter" idx="12"/>
          </p:nvPr>
        </p:nvSpPr>
        <p:spPr/>
        <p:txBody>
          <a:bodyPr/>
          <a:lstStyle/>
          <a:p>
            <a:fld id="{D9F085D5-EC86-4F6A-B501-C1359CB39116}" type="slidenum">
              <a:rPr lang="en-GB" smtClean="0"/>
              <a:t>55</a:t>
            </a:fld>
            <a:endParaRPr lang="en-GB" dirty="0"/>
          </a:p>
        </p:txBody>
      </p:sp>
    </p:spTree>
    <p:extLst>
      <p:ext uri="{BB962C8B-B14F-4D97-AF65-F5344CB8AC3E}">
        <p14:creationId xmlns:p14="http://schemas.microsoft.com/office/powerpoint/2010/main" val="348691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5FB1-CADC-4D11-9BC2-B87FB2D97E9A}"/>
              </a:ext>
            </a:extLst>
          </p:cNvPr>
          <p:cNvSpPr>
            <a:spLocks noGrp="1"/>
          </p:cNvSpPr>
          <p:nvPr>
            <p:ph type="title"/>
          </p:nvPr>
        </p:nvSpPr>
        <p:spPr/>
        <p:txBody>
          <a:bodyPr/>
          <a:lstStyle/>
          <a:p>
            <a:r>
              <a:rPr lang="en-US" dirty="0">
                <a:solidFill>
                  <a:schemeClr val="bg1"/>
                </a:solidFill>
              </a:rPr>
              <a:t>Wh</a:t>
            </a:r>
            <a:r>
              <a:rPr lang="en-US" dirty="0"/>
              <a:t>at is good regulation?</a:t>
            </a:r>
          </a:p>
        </p:txBody>
      </p:sp>
      <p:sp>
        <p:nvSpPr>
          <p:cNvPr id="3" name="Content Placeholder 2">
            <a:extLst>
              <a:ext uri="{FF2B5EF4-FFF2-40B4-BE49-F238E27FC236}">
                <a16:creationId xmlns:a16="http://schemas.microsoft.com/office/drawing/2014/main" id="{3A4C0A9F-AA7C-4A68-90F9-CE7CAC963127}"/>
              </a:ext>
            </a:extLst>
          </p:cNvPr>
          <p:cNvSpPr>
            <a:spLocks noGrp="1"/>
          </p:cNvSpPr>
          <p:nvPr>
            <p:ph idx="1"/>
          </p:nvPr>
        </p:nvSpPr>
        <p:spPr/>
        <p:txBody>
          <a:bodyPr/>
          <a:lstStyle/>
          <a:p>
            <a:r>
              <a:rPr lang="en-US" dirty="0">
                <a:solidFill>
                  <a:schemeClr val="accent1">
                    <a:lumMod val="75000"/>
                  </a:schemeClr>
                </a:solidFill>
              </a:rPr>
              <a:t>The Principles Are Easy;</a:t>
            </a:r>
          </a:p>
          <a:p>
            <a:pPr marL="971550" lvl="1" indent="-514350">
              <a:buFont typeface="+mj-lt"/>
              <a:buAutoNum type="arabicPeriod"/>
            </a:pPr>
            <a:r>
              <a:rPr lang="en-US" sz="2800" b="1" dirty="0">
                <a:solidFill>
                  <a:schemeClr val="accent1">
                    <a:lumMod val="75000"/>
                  </a:schemeClr>
                </a:solidFill>
              </a:rPr>
              <a:t>Eliminate fraud, abuse and manipulation.</a:t>
            </a:r>
          </a:p>
          <a:p>
            <a:pPr marL="971550" lvl="1" indent="-514350">
              <a:buFont typeface="+mj-lt"/>
              <a:buAutoNum type="arabicPeriod"/>
            </a:pPr>
            <a:r>
              <a:rPr lang="en-US" sz="2800" b="1" dirty="0">
                <a:solidFill>
                  <a:schemeClr val="accent1">
                    <a:lumMod val="75000"/>
                  </a:schemeClr>
                </a:solidFill>
              </a:rPr>
              <a:t>Do not let markets be dominated by a small number of powerful firms.</a:t>
            </a:r>
          </a:p>
          <a:p>
            <a:pPr marL="971550" lvl="1" indent="-514350">
              <a:buFont typeface="+mj-lt"/>
              <a:buAutoNum type="arabicPeriod"/>
            </a:pPr>
            <a:r>
              <a:rPr lang="en-US" sz="2800" b="1" dirty="0">
                <a:solidFill>
                  <a:schemeClr val="accent1">
                    <a:lumMod val="75000"/>
                  </a:schemeClr>
                </a:solidFill>
              </a:rPr>
              <a:t>Allow startups with new innovations to displace incumbent firms.</a:t>
            </a:r>
          </a:p>
          <a:p>
            <a:pPr marL="971550" lvl="1" indent="-514350">
              <a:buFont typeface="+mj-lt"/>
              <a:buAutoNum type="arabicPeriod"/>
            </a:pPr>
            <a:r>
              <a:rPr lang="en-US" sz="2800" b="1" dirty="0">
                <a:solidFill>
                  <a:schemeClr val="accent1">
                    <a:lumMod val="75000"/>
                  </a:schemeClr>
                </a:solidFill>
              </a:rPr>
              <a:t>Minimize risk of a financial crisis.</a:t>
            </a:r>
          </a:p>
          <a:p>
            <a:r>
              <a:rPr lang="en-US" dirty="0">
                <a:solidFill>
                  <a:schemeClr val="accent1">
                    <a:lumMod val="75000"/>
                  </a:schemeClr>
                </a:solidFill>
              </a:rPr>
              <a:t>Legislation and Implementation:  Hasn’t Been Easy</a:t>
            </a:r>
          </a:p>
        </p:txBody>
      </p:sp>
      <p:sp>
        <p:nvSpPr>
          <p:cNvPr id="4" name="Slide Number Placeholder 3">
            <a:extLst>
              <a:ext uri="{FF2B5EF4-FFF2-40B4-BE49-F238E27FC236}">
                <a16:creationId xmlns:a16="http://schemas.microsoft.com/office/drawing/2014/main" id="{88589606-6F90-49BD-AB5A-9C6E709AB8EB}"/>
              </a:ext>
            </a:extLst>
          </p:cNvPr>
          <p:cNvSpPr>
            <a:spLocks noGrp="1"/>
          </p:cNvSpPr>
          <p:nvPr>
            <p:ph type="sldNum" sz="quarter" idx="12"/>
          </p:nvPr>
        </p:nvSpPr>
        <p:spPr/>
        <p:txBody>
          <a:bodyPr/>
          <a:lstStyle/>
          <a:p>
            <a:fld id="{D9F085D5-EC86-4F6A-B501-C1359CB39116}" type="slidenum">
              <a:rPr lang="en-GB" smtClean="0"/>
              <a:t>56</a:t>
            </a:fld>
            <a:endParaRPr lang="en-GB" dirty="0"/>
          </a:p>
        </p:txBody>
      </p:sp>
    </p:spTree>
    <p:extLst>
      <p:ext uri="{BB962C8B-B14F-4D97-AF65-F5344CB8AC3E}">
        <p14:creationId xmlns:p14="http://schemas.microsoft.com/office/powerpoint/2010/main" val="40430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3090-A011-43AA-9278-6912A60BE883}"/>
              </a:ext>
            </a:extLst>
          </p:cNvPr>
          <p:cNvSpPr>
            <a:spLocks noGrp="1"/>
          </p:cNvSpPr>
          <p:nvPr>
            <p:ph type="title"/>
          </p:nvPr>
        </p:nvSpPr>
        <p:spPr>
          <a:xfrm>
            <a:off x="762000" y="0"/>
            <a:ext cx="10515600" cy="1325563"/>
          </a:xfrm>
        </p:spPr>
        <p:txBody>
          <a:bodyPr/>
          <a:lstStyle/>
          <a:p>
            <a:r>
              <a:rPr lang="en-US" dirty="0">
                <a:solidFill>
                  <a:schemeClr val="bg1"/>
                </a:solidFill>
              </a:rPr>
              <a:t>Can </a:t>
            </a:r>
            <a:r>
              <a:rPr lang="en-US" dirty="0">
                <a:solidFill>
                  <a:schemeClr val="accent1">
                    <a:lumMod val="75000"/>
                  </a:schemeClr>
                </a:solidFill>
              </a:rPr>
              <a:t>w</a:t>
            </a:r>
            <a:r>
              <a:rPr lang="en-US" dirty="0"/>
              <a:t>e turn our back on digital money?</a:t>
            </a:r>
            <a:endParaRPr lang="en-US" dirty="0">
              <a:solidFill>
                <a:schemeClr val="accent5">
                  <a:lumMod val="50000"/>
                </a:schemeClr>
              </a:solidFill>
            </a:endParaRPr>
          </a:p>
        </p:txBody>
      </p:sp>
      <p:sp>
        <p:nvSpPr>
          <p:cNvPr id="3" name="Content Placeholder 2">
            <a:extLst>
              <a:ext uri="{FF2B5EF4-FFF2-40B4-BE49-F238E27FC236}">
                <a16:creationId xmlns:a16="http://schemas.microsoft.com/office/drawing/2014/main" id="{08676D80-9B79-4ED2-885B-B994B56BB426}"/>
              </a:ext>
            </a:extLst>
          </p:cNvPr>
          <p:cNvSpPr>
            <a:spLocks noGrp="1"/>
          </p:cNvSpPr>
          <p:nvPr>
            <p:ph idx="1"/>
          </p:nvPr>
        </p:nvSpPr>
        <p:spPr/>
        <p:txBody>
          <a:bodyPr>
            <a:normAutofit/>
          </a:bodyPr>
          <a:lstStyle/>
          <a:p>
            <a:r>
              <a:rPr lang="en-US" dirty="0"/>
              <a:t>The Bank for International Settlement (BIS) and a number of central banks are exploring how the development of Central Bank Digital Currency (CBDC) “contribute to an open, safe and competitive monetary environment that supports innovation and serves the public interest.”</a:t>
            </a:r>
          </a:p>
          <a:p>
            <a:r>
              <a:rPr lang="en-US" dirty="0"/>
              <a:t>CBDC would be a government-backed stable coin</a:t>
            </a:r>
          </a:p>
          <a:p>
            <a:pPr lvl="1"/>
            <a:r>
              <a:rPr lang="en-US" sz="2800" b="1" dirty="0">
                <a:solidFill>
                  <a:schemeClr val="accent1">
                    <a:lumMod val="75000"/>
                  </a:schemeClr>
                </a:solidFill>
              </a:rPr>
              <a:t>Retail vs wholesale</a:t>
            </a:r>
          </a:p>
          <a:p>
            <a:pPr lvl="1"/>
            <a:r>
              <a:rPr lang="en-US" sz="2800" b="1" dirty="0">
                <a:solidFill>
                  <a:schemeClr val="accent1">
                    <a:lumMod val="75000"/>
                  </a:schemeClr>
                </a:solidFill>
              </a:rPr>
              <a:t>Blockchain</a:t>
            </a:r>
          </a:p>
          <a:p>
            <a:pPr lvl="1"/>
            <a:r>
              <a:rPr lang="en-US" sz="2800" b="1" dirty="0">
                <a:solidFill>
                  <a:schemeClr val="accent1">
                    <a:lumMod val="75000"/>
                  </a:schemeClr>
                </a:solidFill>
              </a:rPr>
              <a:t>Privacy</a:t>
            </a:r>
          </a:p>
        </p:txBody>
      </p:sp>
      <p:sp>
        <p:nvSpPr>
          <p:cNvPr id="4" name="Slide Number Placeholder 3">
            <a:extLst>
              <a:ext uri="{FF2B5EF4-FFF2-40B4-BE49-F238E27FC236}">
                <a16:creationId xmlns:a16="http://schemas.microsoft.com/office/drawing/2014/main" id="{743FE0E9-BB40-4BDE-B356-D3F380403AC8}"/>
              </a:ext>
            </a:extLst>
          </p:cNvPr>
          <p:cNvSpPr>
            <a:spLocks noGrp="1"/>
          </p:cNvSpPr>
          <p:nvPr>
            <p:ph type="sldNum" sz="quarter" idx="12"/>
          </p:nvPr>
        </p:nvSpPr>
        <p:spPr/>
        <p:txBody>
          <a:bodyPr/>
          <a:lstStyle/>
          <a:p>
            <a:fld id="{D9F085D5-EC86-4F6A-B501-C1359CB39116}" type="slidenum">
              <a:rPr lang="en-GB" smtClean="0"/>
              <a:t>57</a:t>
            </a:fld>
            <a:endParaRPr lang="en-GB" dirty="0"/>
          </a:p>
        </p:txBody>
      </p:sp>
      <p:sp>
        <p:nvSpPr>
          <p:cNvPr id="6" name="TextBox 5">
            <a:extLst>
              <a:ext uri="{FF2B5EF4-FFF2-40B4-BE49-F238E27FC236}">
                <a16:creationId xmlns:a16="http://schemas.microsoft.com/office/drawing/2014/main" id="{9BA959AF-F3E7-438B-A000-91C74CE6F3B7}"/>
              </a:ext>
            </a:extLst>
          </p:cNvPr>
          <p:cNvSpPr txBox="1"/>
          <p:nvPr/>
        </p:nvSpPr>
        <p:spPr>
          <a:xfrm>
            <a:off x="4691743" y="5922068"/>
            <a:ext cx="6096000" cy="369332"/>
          </a:xfrm>
          <a:prstGeom prst="rect">
            <a:avLst/>
          </a:prstGeom>
          <a:noFill/>
        </p:spPr>
        <p:txBody>
          <a:bodyPr wrap="square">
            <a:spAutoFit/>
          </a:bodyPr>
          <a:lstStyle/>
          <a:p>
            <a:r>
              <a:rPr lang="en-US" dirty="0"/>
              <a:t>Source of quotes, BIS </a:t>
            </a:r>
            <a:r>
              <a:rPr lang="en-US" i="1" dirty="0"/>
              <a:t>Annual Report</a:t>
            </a:r>
            <a:r>
              <a:rPr lang="en-US" dirty="0"/>
              <a:t> 2021</a:t>
            </a:r>
          </a:p>
        </p:txBody>
      </p:sp>
    </p:spTree>
    <p:extLst>
      <p:ext uri="{BB962C8B-B14F-4D97-AF65-F5344CB8AC3E}">
        <p14:creationId xmlns:p14="http://schemas.microsoft.com/office/powerpoint/2010/main" val="8460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9813-3B93-4666-8AFC-C41CF56166EA}"/>
              </a:ext>
            </a:extLst>
          </p:cNvPr>
          <p:cNvSpPr>
            <a:spLocks noGrp="1"/>
          </p:cNvSpPr>
          <p:nvPr>
            <p:ph type="title"/>
          </p:nvPr>
        </p:nvSpPr>
        <p:spPr>
          <a:xfrm>
            <a:off x="784416" y="0"/>
            <a:ext cx="10515600" cy="1325563"/>
          </a:xfrm>
        </p:spPr>
        <p:txBody>
          <a:bodyPr/>
          <a:lstStyle/>
          <a:p>
            <a:r>
              <a:rPr lang="en-US" dirty="0">
                <a:solidFill>
                  <a:schemeClr val="bg1"/>
                </a:solidFill>
              </a:rPr>
              <a:t>The</a:t>
            </a:r>
            <a:r>
              <a:rPr lang="en-US" dirty="0"/>
              <a:t> devil is in the details</a:t>
            </a:r>
          </a:p>
        </p:txBody>
      </p:sp>
      <p:sp>
        <p:nvSpPr>
          <p:cNvPr id="4" name="Slide Number Placeholder 3">
            <a:extLst>
              <a:ext uri="{FF2B5EF4-FFF2-40B4-BE49-F238E27FC236}">
                <a16:creationId xmlns:a16="http://schemas.microsoft.com/office/drawing/2014/main" id="{77E976B0-0A22-4133-93DA-B8708FC0D77B}"/>
              </a:ext>
            </a:extLst>
          </p:cNvPr>
          <p:cNvSpPr>
            <a:spLocks noGrp="1"/>
          </p:cNvSpPr>
          <p:nvPr>
            <p:ph type="sldNum" sz="quarter" idx="12"/>
          </p:nvPr>
        </p:nvSpPr>
        <p:spPr/>
        <p:txBody>
          <a:bodyPr/>
          <a:lstStyle/>
          <a:p>
            <a:fld id="{D9F085D5-EC86-4F6A-B501-C1359CB39116}" type="slidenum">
              <a:rPr lang="en-GB" smtClean="0"/>
              <a:t>58</a:t>
            </a:fld>
            <a:endParaRPr lang="en-GB" dirty="0"/>
          </a:p>
        </p:txBody>
      </p:sp>
      <p:pic>
        <p:nvPicPr>
          <p:cNvPr id="6" name="Picture 4">
            <a:extLst>
              <a:ext uri="{FF2B5EF4-FFF2-40B4-BE49-F238E27FC236}">
                <a16:creationId xmlns:a16="http://schemas.microsoft.com/office/drawing/2014/main" id="{81FF9349-68D3-2CD6-323F-2E966E669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336" y="1690074"/>
            <a:ext cx="3985676" cy="39856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E81ABD3-2903-43E2-9726-51214A0B4926}"/>
              </a:ext>
            </a:extLst>
          </p:cNvPr>
          <p:cNvSpPr>
            <a:spLocks noGrp="1"/>
          </p:cNvSpPr>
          <p:nvPr>
            <p:ph idx="1"/>
          </p:nvPr>
        </p:nvSpPr>
        <p:spPr>
          <a:xfrm>
            <a:off x="197224" y="579718"/>
            <a:ext cx="11156576" cy="5571849"/>
          </a:xfrm>
        </p:spPr>
        <p:txBody>
          <a:bodyPr>
            <a:normAutofit/>
          </a:bodyPr>
          <a:lstStyle/>
          <a:p>
            <a:r>
              <a:rPr lang="en-US" dirty="0"/>
              <a:t>Many countries as diverse as Sweden, Ecuador, and China have begun experiments with CBDCs.</a:t>
            </a:r>
          </a:p>
          <a:p>
            <a:endParaRPr lang="en-US" dirty="0"/>
          </a:p>
          <a:p>
            <a:endParaRPr lang="en-US" dirty="0"/>
          </a:p>
          <a:p>
            <a:endParaRPr lang="en-US" dirty="0"/>
          </a:p>
          <a:p>
            <a:endParaRPr lang="en-US" dirty="0"/>
          </a:p>
          <a:p>
            <a:endParaRPr lang="en-US" dirty="0"/>
          </a:p>
          <a:p>
            <a:endParaRPr lang="en-US" dirty="0"/>
          </a:p>
          <a:p>
            <a:r>
              <a:rPr lang="en-US" dirty="0"/>
              <a:t>Where’s the Fed?</a:t>
            </a:r>
          </a:p>
        </p:txBody>
      </p:sp>
      <p:sp>
        <p:nvSpPr>
          <p:cNvPr id="3" name="TextBox 2">
            <a:extLst>
              <a:ext uri="{FF2B5EF4-FFF2-40B4-BE49-F238E27FC236}">
                <a16:creationId xmlns:a16="http://schemas.microsoft.com/office/drawing/2014/main" id="{F0ECDD41-1C34-476D-826D-84B8521B4F13}"/>
              </a:ext>
            </a:extLst>
          </p:cNvPr>
          <p:cNvSpPr txBox="1"/>
          <p:nvPr/>
        </p:nvSpPr>
        <p:spPr>
          <a:xfrm>
            <a:off x="4531659" y="5782235"/>
            <a:ext cx="7368988" cy="369332"/>
          </a:xfrm>
          <a:prstGeom prst="rect">
            <a:avLst/>
          </a:prstGeom>
          <a:noFill/>
        </p:spPr>
        <p:txBody>
          <a:bodyPr wrap="square" rtlCol="0">
            <a:spAutoFit/>
          </a:bodyPr>
          <a:lstStyle/>
          <a:p>
            <a:r>
              <a:rPr lang="en-US" dirty="0"/>
              <a:t>Source:  E. Prasad, </a:t>
            </a:r>
            <a:r>
              <a:rPr lang="en-US" i="1" dirty="0"/>
              <a:t>The Future of Money</a:t>
            </a:r>
            <a:endParaRPr lang="en-US" dirty="0"/>
          </a:p>
        </p:txBody>
      </p:sp>
      <p:pic>
        <p:nvPicPr>
          <p:cNvPr id="1028" name="Picture 4" descr="China's bid for digital-yuan sphere raises red flags at G-7 - Nikkei Asia">
            <a:extLst>
              <a:ext uri="{FF2B5EF4-FFF2-40B4-BE49-F238E27FC236}">
                <a16:creationId xmlns:a16="http://schemas.microsoft.com/office/drawing/2014/main" id="{45A321D8-4A1D-47AC-BF10-E0C2831DA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04" y="2151968"/>
            <a:ext cx="5061861"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62A7-E05D-4370-B52F-32D0F3DEF66C}"/>
              </a:ext>
            </a:extLst>
          </p:cNvPr>
          <p:cNvSpPr>
            <a:spLocks noGrp="1"/>
          </p:cNvSpPr>
          <p:nvPr>
            <p:ph type="title"/>
          </p:nvPr>
        </p:nvSpPr>
        <p:spPr/>
        <p:txBody>
          <a:bodyPr/>
          <a:lstStyle/>
          <a:p>
            <a:r>
              <a:rPr lang="en-US" dirty="0">
                <a:solidFill>
                  <a:schemeClr val="bg1"/>
                </a:solidFill>
              </a:rPr>
              <a:t>Wh</a:t>
            </a:r>
            <a:r>
              <a:rPr lang="en-US" dirty="0"/>
              <a:t>o should design our payment system?</a:t>
            </a:r>
          </a:p>
        </p:txBody>
      </p:sp>
      <p:sp>
        <p:nvSpPr>
          <p:cNvPr id="4" name="Slide Number Placeholder 3">
            <a:extLst>
              <a:ext uri="{FF2B5EF4-FFF2-40B4-BE49-F238E27FC236}">
                <a16:creationId xmlns:a16="http://schemas.microsoft.com/office/drawing/2014/main" id="{414E47B3-B8B9-4ED0-BAD2-543ED5E4487A}"/>
              </a:ext>
            </a:extLst>
          </p:cNvPr>
          <p:cNvSpPr>
            <a:spLocks noGrp="1"/>
          </p:cNvSpPr>
          <p:nvPr>
            <p:ph type="sldNum" sz="quarter" idx="12"/>
          </p:nvPr>
        </p:nvSpPr>
        <p:spPr/>
        <p:txBody>
          <a:bodyPr/>
          <a:lstStyle/>
          <a:p>
            <a:fld id="{D9F085D5-EC86-4F6A-B501-C1359CB39116}" type="slidenum">
              <a:rPr lang="en-GB" smtClean="0"/>
              <a:t>59</a:t>
            </a:fld>
            <a:endParaRPr lang="en-GB" dirty="0"/>
          </a:p>
        </p:txBody>
      </p:sp>
      <p:pic>
        <p:nvPicPr>
          <p:cNvPr id="1026" name="Picture 2">
            <a:extLst>
              <a:ext uri="{FF2B5EF4-FFF2-40B4-BE49-F238E27FC236}">
                <a16:creationId xmlns:a16="http://schemas.microsoft.com/office/drawing/2014/main" id="{A805A892-FF87-4447-84E8-7BBE409DEB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8145" y="1570038"/>
            <a:ext cx="7735710" cy="4351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Biography &amp; Facts | Britannica">
            <a:extLst>
              <a:ext uri="{FF2B5EF4-FFF2-40B4-BE49-F238E27FC236}">
                <a16:creationId xmlns:a16="http://schemas.microsoft.com/office/drawing/2014/main" id="{0CACA83A-EFAE-4246-BB40-B56CD40E1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145" y="1229481"/>
            <a:ext cx="7793514" cy="5120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Chinese President Xi Jinping speaks at the podium during the unveiling of the Communist Party's new Politburo Standing Committee at the Great Hall of the People in Beijing.">
            <a:extLst>
              <a:ext uri="{FF2B5EF4-FFF2-40B4-BE49-F238E27FC236}">
                <a16:creationId xmlns:a16="http://schemas.microsoft.com/office/drawing/2014/main" id="{0F1B7A4E-F084-4EC5-AB22-9275E6938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608" y="1229481"/>
            <a:ext cx="7950051" cy="5303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affer Tengler Investments CIO Nancy Tengler and Wuill Intelligence LLC CEO Danielle DiMartino Booth discuss Chair of the Federal Reserve Jerome Powell's press conference on 'Making Money'">
            <a:extLst>
              <a:ext uri="{FF2B5EF4-FFF2-40B4-BE49-F238E27FC236}">
                <a16:creationId xmlns:a16="http://schemas.microsoft.com/office/drawing/2014/main" id="{06FC3EDF-2B36-473D-855A-FAFEA7D48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311" y="1109586"/>
            <a:ext cx="959104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a:solidFill>
                  <a:schemeClr val="bg1"/>
                </a:solidFill>
              </a:rPr>
              <a:t>Sub</a:t>
            </a:r>
            <a:r>
              <a:rPr lang="en-US"/>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r>
              <a:rPr lang="en-US"/>
              <a:t>Raise your digital hand or submit questions in the chat.</a:t>
            </a:r>
          </a:p>
          <a:p>
            <a:pPr lvl="1"/>
            <a:r>
              <a:rPr lang="en-US" sz="2800"/>
              <a:t>I will try to handle them as they come up.</a:t>
            </a:r>
          </a:p>
          <a:p>
            <a:pPr marL="457200" lvl="1" indent="0">
              <a:buNone/>
            </a:pPr>
            <a:endParaRPr lang="en-US" sz="2800"/>
          </a:p>
          <a:p>
            <a:r>
              <a:rPr lang="en-US"/>
              <a:t>We will do a verbal Q&amp;A once the material has been presented.</a:t>
            </a:r>
          </a:p>
          <a:p>
            <a:pPr marL="0" indent="0">
              <a:buNone/>
            </a:pPr>
            <a:endParaRPr lang="en-US"/>
          </a:p>
          <a:p>
            <a:r>
              <a:rPr lang="en-US"/>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411337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7BF7-C16E-4F25-9DEB-BEDD3B40F094}"/>
              </a:ext>
            </a:extLst>
          </p:cNvPr>
          <p:cNvSpPr>
            <a:spLocks noGrp="1"/>
          </p:cNvSpPr>
          <p:nvPr>
            <p:ph type="title"/>
          </p:nvPr>
        </p:nvSpPr>
        <p:spPr/>
        <p:txBody>
          <a:bodyPr/>
          <a:lstStyle/>
          <a:p>
            <a:r>
              <a:rPr lang="en-US" dirty="0">
                <a:solidFill>
                  <a:schemeClr val="bg1"/>
                </a:solidFill>
              </a:rPr>
              <a:t>Glo</a:t>
            </a:r>
            <a:r>
              <a:rPr lang="en-US" dirty="0">
                <a:solidFill>
                  <a:schemeClr val="accent1">
                    <a:lumMod val="50000"/>
                  </a:schemeClr>
                </a:solidFill>
              </a:rPr>
              <a:t>ssary</a:t>
            </a:r>
            <a:endParaRPr lang="en-US" dirty="0">
              <a:solidFill>
                <a:schemeClr val="bg1"/>
              </a:solidFill>
            </a:endParaRPr>
          </a:p>
        </p:txBody>
      </p:sp>
      <p:sp>
        <p:nvSpPr>
          <p:cNvPr id="3" name="Content Placeholder 2">
            <a:extLst>
              <a:ext uri="{FF2B5EF4-FFF2-40B4-BE49-F238E27FC236}">
                <a16:creationId xmlns:a16="http://schemas.microsoft.com/office/drawing/2014/main" id="{A35C4878-0D3E-4C8E-937D-21AC6CE2C589}"/>
              </a:ext>
            </a:extLst>
          </p:cNvPr>
          <p:cNvSpPr>
            <a:spLocks noGrp="1"/>
          </p:cNvSpPr>
          <p:nvPr>
            <p:ph idx="1"/>
          </p:nvPr>
        </p:nvSpPr>
        <p:spPr>
          <a:xfrm>
            <a:off x="838200" y="1570730"/>
            <a:ext cx="10515600" cy="4738630"/>
          </a:xfrm>
        </p:spPr>
        <p:txBody>
          <a:bodyPr>
            <a:normAutofit fontScale="70000" lnSpcReduction="20000"/>
          </a:bodyPr>
          <a:lstStyle/>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Traditional Money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currency plus bank checking accounts</a:t>
            </a:r>
            <a:r>
              <a:rPr lang="en-US" sz="2600" dirty="0">
                <a:effectLst/>
                <a:latin typeface="Garamond" panose="02020404030301010803"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paper and coin issued by the government.  Currency is legal tender and must be accepted for all debts. Transactions using currency are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immediate</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and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final</a:t>
            </a:r>
            <a:r>
              <a:rPr lang="en-US" sz="26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(can’t be undone without the agreement of both parties.)   </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Digital Payments</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are used for purchases where no physical money is exchanged. Examples include many online banking payments, credit card payments, PayPal.</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Digital 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or Virtual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currency is a form of money that exists solely in digital form, such as a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digital token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(i.e., as data on a computer).  Examples: cryptocurrencies, central bank digital currencies and virtual currencies used in online gaming.</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Cryptographic identity protection</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assigns people two account numbers, or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keys</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one public and one private.  Public record keeping is done using the public key and transactions are authorized using the private key.</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Cryptocurrency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digital currency where the owner’s identity is protected using cryptographic encryption and where record keeping is done with a public blockchain, e.g., Bitcoin.</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Stablecoin</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 </a:t>
            </a:r>
            <a:r>
              <a:rPr lang="en-US" sz="26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 cryptocurrency with a stable value of $1, somewhat like a money market mutual fund.</a:t>
            </a:r>
          </a:p>
          <a:p>
            <a:endParaRPr lang="en-US" dirty="0"/>
          </a:p>
        </p:txBody>
      </p:sp>
      <p:sp>
        <p:nvSpPr>
          <p:cNvPr id="4" name="Slide Number Placeholder 3">
            <a:extLst>
              <a:ext uri="{FF2B5EF4-FFF2-40B4-BE49-F238E27FC236}">
                <a16:creationId xmlns:a16="http://schemas.microsoft.com/office/drawing/2014/main" id="{B86509D6-BB30-4A0B-8205-D708D65C6281}"/>
              </a:ext>
            </a:extLst>
          </p:cNvPr>
          <p:cNvSpPr>
            <a:spLocks noGrp="1"/>
          </p:cNvSpPr>
          <p:nvPr>
            <p:ph type="sldNum" sz="quarter" idx="12"/>
          </p:nvPr>
        </p:nvSpPr>
        <p:spPr/>
        <p:txBody>
          <a:bodyPr/>
          <a:lstStyle/>
          <a:p>
            <a:fld id="{D9F085D5-EC86-4F6A-B501-C1359CB39116}" type="slidenum">
              <a:rPr lang="en-GB" smtClean="0"/>
              <a:t>60</a:t>
            </a:fld>
            <a:endParaRPr lang="en-GB" dirty="0"/>
          </a:p>
        </p:txBody>
      </p:sp>
    </p:spTree>
    <p:extLst>
      <p:ext uri="{BB962C8B-B14F-4D97-AF65-F5344CB8AC3E}">
        <p14:creationId xmlns:p14="http://schemas.microsoft.com/office/powerpoint/2010/main" val="1297492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7BF7-C16E-4F25-9DEB-BEDD3B40F094}"/>
              </a:ext>
            </a:extLst>
          </p:cNvPr>
          <p:cNvSpPr>
            <a:spLocks noGrp="1"/>
          </p:cNvSpPr>
          <p:nvPr>
            <p:ph type="title"/>
          </p:nvPr>
        </p:nvSpPr>
        <p:spPr/>
        <p:txBody>
          <a:bodyPr/>
          <a:lstStyle/>
          <a:p>
            <a:r>
              <a:rPr lang="en-US" dirty="0">
                <a:solidFill>
                  <a:schemeClr val="bg1"/>
                </a:solidFill>
              </a:rPr>
              <a:t>Glo</a:t>
            </a:r>
            <a:r>
              <a:rPr lang="en-US" dirty="0">
                <a:solidFill>
                  <a:schemeClr val="accent1">
                    <a:lumMod val="50000"/>
                  </a:schemeClr>
                </a:solidFill>
              </a:rPr>
              <a:t>ssary (Cont.)</a:t>
            </a:r>
            <a:endParaRPr lang="en-US" dirty="0">
              <a:solidFill>
                <a:schemeClr val="bg1"/>
              </a:solidFill>
            </a:endParaRPr>
          </a:p>
        </p:txBody>
      </p:sp>
      <p:sp>
        <p:nvSpPr>
          <p:cNvPr id="3" name="Content Placeholder 2">
            <a:extLst>
              <a:ext uri="{FF2B5EF4-FFF2-40B4-BE49-F238E27FC236}">
                <a16:creationId xmlns:a16="http://schemas.microsoft.com/office/drawing/2014/main" id="{A35C4878-0D3E-4C8E-937D-21AC6CE2C589}"/>
              </a:ext>
            </a:extLst>
          </p:cNvPr>
          <p:cNvSpPr>
            <a:spLocks noGrp="1"/>
          </p:cNvSpPr>
          <p:nvPr>
            <p:ph idx="1"/>
          </p:nvPr>
        </p:nvSpPr>
        <p:spPr/>
        <p:txBody>
          <a:bodyPr>
            <a:normAutofit/>
          </a:bodyPr>
          <a:lstStyle/>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Distributed ledger</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database for recording transactions or other information, where the information or ledger is shared on a network of many computers simultaneously.</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Blockchains</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are distributed ledgers where new transactions (new blocks) are added to the chain sequentially when a consensus of the network agrees that the transactions are valid.</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Decentralized Finance (</a:t>
            </a:r>
            <a:r>
              <a:rPr lang="en-US" sz="2000" b="1" i="1" dirty="0" err="1">
                <a:effectLst/>
                <a:latin typeface="Garamond" panose="02020404030301010803" pitchFamily="18" charset="0"/>
                <a:ea typeface="Calibri" panose="020F0502020204030204" pitchFamily="34" charset="0"/>
                <a:cs typeface="Times New Roman" panose="02020603050405020304" pitchFamily="18" charset="0"/>
              </a:rPr>
              <a:t>DeFi</a:t>
            </a:r>
            <a:r>
              <a:rPr lang="en-US" sz="2000" b="1" i="1" dirty="0">
                <a:effectLst/>
                <a:latin typeface="Garamond" panose="02020404030301010803" pitchFamily="18" charset="0"/>
                <a:ea typeface="Calibri" panose="020F0502020204030204" pitchFamily="34" charset="0"/>
                <a:cs typeface="Times New Roman" panose="02020603050405020304" pitchFamily="18" charset="0"/>
              </a:rPr>
              <a:t>)</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peer-to-peer financial activity conducted through public blockchains and smart contracts.</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Smart Contracts</a:t>
            </a:r>
            <a:r>
              <a:rPr lang="en-US" sz="2000" dirty="0">
                <a:solidFill>
                  <a:srgbClr val="111111"/>
                </a:solidFill>
                <a:effectLst/>
                <a:latin typeface="Garamond" panose="02020404030301010803" pitchFamily="18" charset="0"/>
                <a:ea typeface="Calibri" panose="020F0502020204030204" pitchFamily="34" charset="0"/>
                <a:cs typeface="Arial" panose="020B0604020202020204" pitchFamily="34" charset="0"/>
              </a:rPr>
              <a:t> are computer programs that execute automatically based on external conditions.  Example, travel insurance that pays off automatically when a flight is cancelled.</a:t>
            </a:r>
            <a:r>
              <a:rPr lang="en-US" sz="2000" b="1"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Central Bank Digital Currency (CBDC)</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digital currency issued by a central bank.  Different central banks are experimenting with various forms of CBDCs, including some using blockchain technology, electronic wallets and cryptography.</a:t>
            </a:r>
          </a:p>
          <a:p>
            <a:endParaRPr lang="en-US" dirty="0"/>
          </a:p>
        </p:txBody>
      </p:sp>
      <p:sp>
        <p:nvSpPr>
          <p:cNvPr id="4" name="Slide Number Placeholder 3">
            <a:extLst>
              <a:ext uri="{FF2B5EF4-FFF2-40B4-BE49-F238E27FC236}">
                <a16:creationId xmlns:a16="http://schemas.microsoft.com/office/drawing/2014/main" id="{B86509D6-BB30-4A0B-8205-D708D65C6281}"/>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3171021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42E6-DF2C-4AAD-87CE-179CC5413234}"/>
              </a:ext>
            </a:extLst>
          </p:cNvPr>
          <p:cNvSpPr>
            <a:spLocks noGrp="1"/>
          </p:cNvSpPr>
          <p:nvPr>
            <p:ph type="title"/>
          </p:nvPr>
        </p:nvSpPr>
        <p:spPr/>
        <p:txBody>
          <a:bodyPr/>
          <a:lstStyle/>
          <a:p>
            <a:r>
              <a:rPr lang="en-US">
                <a:solidFill>
                  <a:schemeClr val="bg1"/>
                </a:solidFill>
              </a:rPr>
              <a:t>Res</a:t>
            </a:r>
            <a:r>
              <a:rPr lang="en-US"/>
              <a:t>ources to Learn More</a:t>
            </a:r>
          </a:p>
        </p:txBody>
      </p:sp>
      <p:sp>
        <p:nvSpPr>
          <p:cNvPr id="3" name="Content Placeholder 2">
            <a:extLst>
              <a:ext uri="{FF2B5EF4-FFF2-40B4-BE49-F238E27FC236}">
                <a16:creationId xmlns:a16="http://schemas.microsoft.com/office/drawing/2014/main" id="{67ABF8EE-2B1D-43A5-A8B8-895F9BAAEDF2}"/>
              </a:ext>
            </a:extLst>
          </p:cNvPr>
          <p:cNvSpPr>
            <a:spLocks noGrp="1"/>
          </p:cNvSpPr>
          <p:nvPr>
            <p:ph idx="1"/>
          </p:nvPr>
        </p:nvSpPr>
        <p:spPr/>
        <p:txBody>
          <a:bodyPr>
            <a:normAutofit fontScale="92500" lnSpcReduction="20000"/>
          </a:bodyPr>
          <a:lstStyle/>
          <a:p>
            <a:r>
              <a:rPr lang="en-US" sz="2800">
                <a:solidFill>
                  <a:schemeClr val="accent5">
                    <a:lumMod val="50000"/>
                  </a:schemeClr>
                </a:solidFill>
              </a:rPr>
              <a:t>N. Mehta, et.al. </a:t>
            </a:r>
            <a:r>
              <a:rPr lang="en-US" sz="2800" i="1">
                <a:solidFill>
                  <a:schemeClr val="accent5">
                    <a:lumMod val="50000"/>
                  </a:schemeClr>
                </a:solidFill>
              </a:rPr>
              <a:t>Blockchain Bubble or Revolution</a:t>
            </a:r>
          </a:p>
          <a:p>
            <a:r>
              <a:rPr lang="en-US" sz="2800">
                <a:solidFill>
                  <a:schemeClr val="accent5">
                    <a:lumMod val="50000"/>
                  </a:schemeClr>
                </a:solidFill>
              </a:rPr>
              <a:t>E Prasad, </a:t>
            </a:r>
            <a:r>
              <a:rPr lang="en-US" sz="2800" i="1">
                <a:solidFill>
                  <a:schemeClr val="accent5">
                    <a:lumMod val="50000"/>
                  </a:schemeClr>
                </a:solidFill>
              </a:rPr>
              <a:t>The Future of Money </a:t>
            </a:r>
            <a:r>
              <a:rPr lang="en-US" sz="2800">
                <a:solidFill>
                  <a:schemeClr val="accent5">
                    <a:lumMod val="50000"/>
                  </a:schemeClr>
                </a:solidFill>
              </a:rPr>
              <a:t>(</a:t>
            </a:r>
            <a:r>
              <a:rPr lang="en-US" sz="2800">
                <a:solidFill>
                  <a:schemeClr val="accent5">
                    <a:lumMod val="50000"/>
                  </a:schemeClr>
                </a:solidFill>
                <a:hlinkClick r:id="rId2">
                  <a:extLst>
                    <a:ext uri="{A12FA001-AC4F-418D-AE19-62706E023703}">
                      <ahyp:hlinkClr xmlns:ahyp="http://schemas.microsoft.com/office/drawing/2018/hyperlinkcolor" val="tx"/>
                    </a:ext>
                  </a:extLst>
                </a:hlinkClick>
              </a:rPr>
              <a:t>https://youtu.be/o3NuHb7V1IA</a:t>
            </a:r>
            <a:r>
              <a:rPr lang="en-US" sz="2800">
                <a:solidFill>
                  <a:schemeClr val="accent5">
                    <a:lumMod val="50000"/>
                  </a:schemeClr>
                </a:solidFill>
              </a:rPr>
              <a:t>)</a:t>
            </a:r>
          </a:p>
          <a:p>
            <a:r>
              <a:rPr lang="en-US" sz="2800">
                <a:solidFill>
                  <a:schemeClr val="accent5">
                    <a:lumMod val="50000"/>
                  </a:schemeClr>
                </a:solidFill>
              </a:rPr>
              <a:t>Presidential Working Group on Financial Markets, 11/1/21 (</a:t>
            </a:r>
            <a:r>
              <a:rPr lang="en-US">
                <a:solidFill>
                  <a:schemeClr val="accent5">
                    <a:lumMod val="50000"/>
                  </a:schemeClr>
                </a:solidFill>
                <a:hlinkClick r:id="rId3">
                  <a:extLst>
                    <a:ext uri="{A12FA001-AC4F-418D-AE19-62706E023703}">
                      <ahyp:hlinkClr xmlns:ahyp="http://schemas.microsoft.com/office/drawing/2018/hyperlinkcolor" val="tx"/>
                    </a:ext>
                  </a:extLst>
                </a:hlinkClick>
              </a:rPr>
              <a:t>https://home.treasury.gov/system/files/136/StableCoinReport_Nov1_508.pdf</a:t>
            </a:r>
            <a:r>
              <a:rPr lang="en-US">
                <a:solidFill>
                  <a:schemeClr val="accent5">
                    <a:lumMod val="50000"/>
                  </a:schemeClr>
                </a:solidFill>
              </a:rPr>
              <a:t>)</a:t>
            </a:r>
          </a:p>
          <a:p>
            <a:r>
              <a:rPr lang="en-US">
                <a:solidFill>
                  <a:schemeClr val="accent5">
                    <a:lumMod val="50000"/>
                  </a:schemeClr>
                </a:solidFill>
              </a:rPr>
              <a:t>Federal Reserve White paper</a:t>
            </a:r>
            <a:br>
              <a:rPr lang="en-US">
                <a:solidFill>
                  <a:schemeClr val="accent5">
                    <a:lumMod val="50000"/>
                  </a:schemeClr>
                </a:solidFill>
              </a:rPr>
            </a:br>
            <a:r>
              <a:rPr lang="en-US">
                <a:solidFill>
                  <a:schemeClr val="accent5">
                    <a:lumMod val="50000"/>
                  </a:schemeClr>
                </a:solidFill>
              </a:rPr>
              <a:t>(</a:t>
            </a:r>
            <a:r>
              <a:rPr lang="en-US">
                <a:solidFill>
                  <a:schemeClr val="accent5">
                    <a:lumMod val="50000"/>
                  </a:schemeClr>
                </a:solidFill>
                <a:hlinkClick r:id="rId4">
                  <a:extLst>
                    <a:ext uri="{A12FA001-AC4F-418D-AE19-62706E023703}">
                      <ahyp:hlinkClr xmlns:ahyp="http://schemas.microsoft.com/office/drawing/2018/hyperlinkcolor" val="tx"/>
                    </a:ext>
                  </a:extLst>
                </a:hlinkClick>
              </a:rPr>
              <a:t>https://www.federalreserve.gov/publications/files/money-and-payments-20220120.pdf</a:t>
            </a:r>
            <a:r>
              <a:rPr lang="en-US">
                <a:solidFill>
                  <a:schemeClr val="accent5">
                    <a:lumMod val="50000"/>
                  </a:schemeClr>
                </a:solidFill>
              </a:rPr>
              <a:t>)</a:t>
            </a:r>
          </a:p>
          <a:p>
            <a:r>
              <a:rPr lang="en-US">
                <a:solidFill>
                  <a:schemeClr val="accent5">
                    <a:lumMod val="50000"/>
                  </a:schemeClr>
                </a:solidFill>
              </a:rPr>
              <a:t>Executive Order:  https://www.whitehouse.gov/briefing-room/statements-releases/2022/03/09/fact-sheet-president-biden-to-sign-executive-order-on-ensuring-responsible-innovation-in-digital-assets/</a:t>
            </a:r>
          </a:p>
        </p:txBody>
      </p:sp>
      <p:sp>
        <p:nvSpPr>
          <p:cNvPr id="4" name="Slide Number Placeholder 3">
            <a:extLst>
              <a:ext uri="{FF2B5EF4-FFF2-40B4-BE49-F238E27FC236}">
                <a16:creationId xmlns:a16="http://schemas.microsoft.com/office/drawing/2014/main" id="{0FED9804-D41D-4D03-955A-92DC5210B7F1}"/>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288279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5634-09CA-452C-AFE9-8E8408D3171F}"/>
              </a:ext>
            </a:extLst>
          </p:cNvPr>
          <p:cNvSpPr>
            <a:spLocks noGrp="1"/>
          </p:cNvSpPr>
          <p:nvPr>
            <p:ph type="title"/>
          </p:nvPr>
        </p:nvSpPr>
        <p:spPr>
          <a:xfrm>
            <a:off x="838200" y="0"/>
            <a:ext cx="10515600" cy="1325563"/>
          </a:xfrm>
        </p:spPr>
        <p:txBody>
          <a:bodyPr/>
          <a:lstStyle/>
          <a:p>
            <a:pPr marL="0" indent="0">
              <a:buNone/>
            </a:pPr>
            <a:r>
              <a:rPr lang="en-US">
                <a:solidFill>
                  <a:schemeClr val="bg1"/>
                </a:solidFill>
              </a:rPr>
              <a:t>Eco</a:t>
            </a:r>
            <a:r>
              <a:rPr lang="en-US"/>
              <a:t>nomic Needs Don’t Go Unmet for Long</a:t>
            </a:r>
          </a:p>
        </p:txBody>
      </p:sp>
      <p:sp>
        <p:nvSpPr>
          <p:cNvPr id="3" name="Content Placeholder 2">
            <a:extLst>
              <a:ext uri="{FF2B5EF4-FFF2-40B4-BE49-F238E27FC236}">
                <a16:creationId xmlns:a16="http://schemas.microsoft.com/office/drawing/2014/main" id="{84D47687-DE10-4321-AAE8-F462DA5BBF2E}"/>
              </a:ext>
            </a:extLst>
          </p:cNvPr>
          <p:cNvSpPr>
            <a:spLocks noGrp="1"/>
          </p:cNvSpPr>
          <p:nvPr>
            <p:ph idx="1"/>
          </p:nvPr>
        </p:nvSpPr>
        <p:spPr/>
        <p:txBody>
          <a:bodyPr>
            <a:normAutofit lnSpcReduction="10000"/>
          </a:bodyPr>
          <a:lstStyle/>
          <a:p>
            <a:pPr marL="0" indent="0">
              <a:buNone/>
            </a:pPr>
            <a:r>
              <a:rPr lang="en-US"/>
              <a:t>Meeting the Banking Needs in Less Developed Countries:  Mobile Money.</a:t>
            </a:r>
          </a:p>
          <a:p>
            <a:pPr marL="0" indent="0">
              <a:buNone/>
            </a:pPr>
            <a:r>
              <a:rPr lang="en-US"/>
              <a:t>M-</a:t>
            </a:r>
            <a:r>
              <a:rPr lang="en-US" err="1"/>
              <a:t>Pesa</a:t>
            </a:r>
            <a:r>
              <a:rPr lang="en-US"/>
              <a:t>: </a:t>
            </a:r>
          </a:p>
          <a:p>
            <a:pPr marL="971550" lvl="1" indent="-514350">
              <a:buFont typeface="+mj-lt"/>
              <a:buAutoNum type="arabicPeriod"/>
            </a:pPr>
            <a:r>
              <a:rPr lang="en-US"/>
              <a:t>Started in Kenya in 2007 and now available in 10 countries.</a:t>
            </a:r>
          </a:p>
          <a:p>
            <a:pPr marL="971550" lvl="1" indent="-514350">
              <a:buFont typeface="+mj-lt"/>
              <a:buAutoNum type="arabicPeriod"/>
            </a:pPr>
            <a:r>
              <a:rPr lang="en-US"/>
              <a:t>Buy M-</a:t>
            </a:r>
            <a:r>
              <a:rPr lang="en-US" err="1"/>
              <a:t>Pesa</a:t>
            </a:r>
            <a:r>
              <a:rPr lang="en-US"/>
              <a:t> credits from “agents” (local shop) which can be transferred to others with an M-</a:t>
            </a:r>
            <a:r>
              <a:rPr lang="en-US" err="1"/>
              <a:t>Pesa</a:t>
            </a:r>
            <a:r>
              <a:rPr lang="en-US"/>
              <a:t> account via cellphone. </a:t>
            </a:r>
          </a:p>
          <a:p>
            <a:pPr marL="971550" lvl="1" indent="-514350">
              <a:buFont typeface="+mj-lt"/>
              <a:buAutoNum type="arabicPeriod"/>
            </a:pPr>
            <a:r>
              <a:rPr lang="en-US"/>
              <a:t>96 percent of Kenyan households have a mobile account</a:t>
            </a:r>
          </a:p>
          <a:p>
            <a:pPr marL="0" indent="0">
              <a:buNone/>
            </a:pPr>
            <a:r>
              <a:rPr lang="en-US"/>
              <a:t>Grameen Foundation:</a:t>
            </a:r>
          </a:p>
          <a:p>
            <a:pPr marL="0" indent="0" algn="ctr">
              <a:buNone/>
            </a:pPr>
            <a:r>
              <a:rPr lang="en-US"/>
              <a:t>Making Cash Digital is the Key to Possibility</a:t>
            </a:r>
          </a:p>
          <a:p>
            <a:pPr marL="0" indent="0" algn="ctr">
              <a:buNone/>
            </a:pPr>
            <a:r>
              <a:rPr lang="en-US" sz="2400" b="0"/>
              <a:t>When Poor Women Control their own money, it no longer controls them.</a:t>
            </a:r>
          </a:p>
        </p:txBody>
      </p:sp>
      <p:sp>
        <p:nvSpPr>
          <p:cNvPr id="4" name="Slide Number Placeholder 3">
            <a:extLst>
              <a:ext uri="{FF2B5EF4-FFF2-40B4-BE49-F238E27FC236}">
                <a16:creationId xmlns:a16="http://schemas.microsoft.com/office/drawing/2014/main" id="{B1192AEF-FE99-497F-B101-1281E3649C36}"/>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4393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EA05-55DF-8CA2-8479-CF2B91604163}"/>
              </a:ext>
            </a:extLst>
          </p:cNvPr>
          <p:cNvSpPr>
            <a:spLocks noGrp="1"/>
          </p:cNvSpPr>
          <p:nvPr>
            <p:ph type="title"/>
          </p:nvPr>
        </p:nvSpPr>
        <p:spPr/>
        <p:txBody>
          <a:bodyPr/>
          <a:lstStyle/>
          <a:p>
            <a:r>
              <a:rPr lang="en-US">
                <a:solidFill>
                  <a:schemeClr val="bg1"/>
                </a:solidFill>
              </a:rPr>
              <a:t>Mo</a:t>
            </a:r>
            <a:r>
              <a:rPr lang="en-US"/>
              <a:t>ney- where does it come from?</a:t>
            </a:r>
          </a:p>
        </p:txBody>
      </p:sp>
      <p:sp>
        <p:nvSpPr>
          <p:cNvPr id="3" name="Content Placeholder 2">
            <a:extLst>
              <a:ext uri="{FF2B5EF4-FFF2-40B4-BE49-F238E27FC236}">
                <a16:creationId xmlns:a16="http://schemas.microsoft.com/office/drawing/2014/main" id="{7A32D0FD-A160-BEE7-91BA-3F92FFF7881C}"/>
              </a:ext>
            </a:extLst>
          </p:cNvPr>
          <p:cNvSpPr>
            <a:spLocks noGrp="1"/>
          </p:cNvSpPr>
          <p:nvPr>
            <p:ph idx="1"/>
          </p:nvPr>
        </p:nvSpPr>
        <p:spPr/>
        <p:txBody>
          <a:bodyPr/>
          <a:lstStyle/>
          <a:p>
            <a:r>
              <a:rPr lang="en-US"/>
              <a:t>There is over $2 trillion in notes and coins in circulation.</a:t>
            </a:r>
          </a:p>
          <a:p>
            <a:pPr algn="just"/>
            <a:endParaRPr lang="en-US">
              <a:effectLst/>
              <a:latin typeface="Times"/>
            </a:endParaRPr>
          </a:p>
          <a:p>
            <a:pPr algn="just"/>
            <a:r>
              <a:rPr lang="en-US">
                <a:effectLst/>
                <a:latin typeface="Calibri" panose="020F0502020204030204" pitchFamily="34" charset="0"/>
                <a:ea typeface="Calibri" panose="020F0502020204030204" pitchFamily="34" charset="0"/>
                <a:cs typeface="Calibri" panose="020F0502020204030204" pitchFamily="34" charset="0"/>
              </a:rPr>
              <a:t>“Yet it might surprise the man or woman on the street to learn that the lion’s share of our money did not roll off the presses at either the Bureau of Engraving and Printing or the U.S. Mint.” </a:t>
            </a:r>
          </a:p>
          <a:p>
            <a:endParaRPr lang="en-US"/>
          </a:p>
        </p:txBody>
      </p:sp>
      <p:sp>
        <p:nvSpPr>
          <p:cNvPr id="4" name="Slide Number Placeholder 3">
            <a:extLst>
              <a:ext uri="{FF2B5EF4-FFF2-40B4-BE49-F238E27FC236}">
                <a16:creationId xmlns:a16="http://schemas.microsoft.com/office/drawing/2014/main" id="{724F8F28-D39C-BFAD-8FE8-45CBCCB9DC92}"/>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4077032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F6EE-16BD-D1A8-95FB-05257EF8BE5F}"/>
              </a:ext>
            </a:extLst>
          </p:cNvPr>
          <p:cNvSpPr>
            <a:spLocks noGrp="1"/>
          </p:cNvSpPr>
          <p:nvPr>
            <p:ph type="title"/>
          </p:nvPr>
        </p:nvSpPr>
        <p:spPr>
          <a:xfrm>
            <a:off x="748559" y="0"/>
            <a:ext cx="10515600" cy="1325563"/>
          </a:xfrm>
        </p:spPr>
        <p:txBody>
          <a:bodyPr/>
          <a:lstStyle/>
          <a:p>
            <a:r>
              <a:rPr lang="en-US">
                <a:solidFill>
                  <a:schemeClr val="bg1"/>
                </a:solidFill>
              </a:rPr>
              <a:t>Ban</a:t>
            </a:r>
            <a:r>
              <a:rPr lang="en-US"/>
              <a:t>ks are Important</a:t>
            </a:r>
          </a:p>
        </p:txBody>
      </p:sp>
      <p:sp>
        <p:nvSpPr>
          <p:cNvPr id="3" name="Content Placeholder 2">
            <a:extLst>
              <a:ext uri="{FF2B5EF4-FFF2-40B4-BE49-F238E27FC236}">
                <a16:creationId xmlns:a16="http://schemas.microsoft.com/office/drawing/2014/main" id="{725D4095-76E9-C9CE-3968-2B5CF4FA8F79}"/>
              </a:ext>
            </a:extLst>
          </p:cNvPr>
          <p:cNvSpPr>
            <a:spLocks noGrp="1"/>
          </p:cNvSpPr>
          <p:nvPr>
            <p:ph idx="1"/>
          </p:nvPr>
        </p:nvSpPr>
        <p:spPr/>
        <p:txBody>
          <a:bodyPr/>
          <a:lstStyle/>
          <a:p>
            <a:r>
              <a:rPr lang="en-US">
                <a:effectLst/>
                <a:latin typeface="Calibri" panose="020F0502020204030204" pitchFamily="34" charset="0"/>
                <a:ea typeface="Calibri" panose="020F0502020204030204" pitchFamily="34" charset="0"/>
                <a:cs typeface="Calibri" panose="020F0502020204030204" pitchFamily="34" charset="0"/>
              </a:rPr>
              <a:t>“. . ., by far and away the largest source of money within the U.S. economy is monetary liabilities—contractually enforceable promises—issued by private financial institutions.”</a:t>
            </a:r>
          </a:p>
          <a:p>
            <a:endParaRPr lang="en-US"/>
          </a:p>
        </p:txBody>
      </p:sp>
      <p:sp>
        <p:nvSpPr>
          <p:cNvPr id="4" name="Slide Number Placeholder 3">
            <a:extLst>
              <a:ext uri="{FF2B5EF4-FFF2-40B4-BE49-F238E27FC236}">
                <a16:creationId xmlns:a16="http://schemas.microsoft.com/office/drawing/2014/main" id="{3DF09568-88E9-5F5E-25E4-E46B5EBA4829}"/>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38024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DB7-2FAE-1024-FD9F-FACEEFBDBF00}"/>
              </a:ext>
            </a:extLst>
          </p:cNvPr>
          <p:cNvSpPr>
            <a:spLocks noGrp="1"/>
          </p:cNvSpPr>
          <p:nvPr>
            <p:ph type="title"/>
          </p:nvPr>
        </p:nvSpPr>
        <p:spPr>
          <a:xfrm>
            <a:off x="856128" y="0"/>
            <a:ext cx="10515600" cy="1325563"/>
          </a:xfrm>
        </p:spPr>
        <p:txBody>
          <a:bodyPr/>
          <a:lstStyle/>
          <a:p>
            <a:r>
              <a:rPr lang="en-US">
                <a:solidFill>
                  <a:schemeClr val="bg1"/>
                </a:solidFill>
              </a:rPr>
              <a:t>Tril</a:t>
            </a:r>
            <a:r>
              <a:rPr lang="en-US"/>
              <a:t>lion dollar question</a:t>
            </a:r>
          </a:p>
        </p:txBody>
      </p:sp>
      <p:sp>
        <p:nvSpPr>
          <p:cNvPr id="3" name="Content Placeholder 2">
            <a:extLst>
              <a:ext uri="{FF2B5EF4-FFF2-40B4-BE49-F238E27FC236}">
                <a16:creationId xmlns:a16="http://schemas.microsoft.com/office/drawing/2014/main" id="{EABCCA45-9739-EF1F-CD72-3773B6F0CE41}"/>
              </a:ext>
            </a:extLst>
          </p:cNvPr>
          <p:cNvSpPr>
            <a:spLocks noGrp="1"/>
          </p:cNvSpPr>
          <p:nvPr>
            <p:ph idx="1"/>
          </p:nvPr>
        </p:nvSpPr>
        <p:spPr/>
        <p:txBody>
          <a:bodyPr/>
          <a:lstStyle/>
          <a:p>
            <a:r>
              <a:rPr lang="en-US">
                <a:effectLst/>
                <a:latin typeface="Calibri" panose="020F0502020204030204" pitchFamily="34" charset="0"/>
                <a:ea typeface="Calibri" panose="020F0502020204030204" pitchFamily="34" charset="0"/>
                <a:cs typeface="Calibri" panose="020F0502020204030204" pitchFamily="34" charset="0"/>
              </a:rPr>
              <a:t>So why do we trust banks and MMFs(money market funds) with the vast majority of our hard-earned money? </a:t>
            </a:r>
          </a:p>
          <a:p>
            <a:endParaRPr lang="en-US"/>
          </a:p>
        </p:txBody>
      </p:sp>
      <p:sp>
        <p:nvSpPr>
          <p:cNvPr id="4" name="Slide Number Placeholder 3">
            <a:extLst>
              <a:ext uri="{FF2B5EF4-FFF2-40B4-BE49-F238E27FC236}">
                <a16:creationId xmlns:a16="http://schemas.microsoft.com/office/drawing/2014/main" id="{3B6BCDB2-CA39-EA33-304B-263D45D25018}"/>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36881765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26674</TotalTime>
  <Words>4827</Words>
  <Application>Microsoft Macintosh PowerPoint</Application>
  <PresentationFormat>Widescreen</PresentationFormat>
  <Paragraphs>408</Paragraphs>
  <Slides>63</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Courier New</vt:lpstr>
      <vt:lpstr>Garamond</vt:lpstr>
      <vt:lpstr>Lucida Sans</vt:lpstr>
      <vt:lpstr>Times</vt:lpstr>
      <vt:lpstr>Wingdings</vt:lpstr>
      <vt:lpstr>Custom Design</vt:lpstr>
      <vt:lpstr>PowerPoint Presentation</vt:lpstr>
      <vt:lpstr> Course Outline</vt:lpstr>
      <vt:lpstr> Available NEED Topics Include:</vt:lpstr>
      <vt:lpstr>PowerPoint Presentation</vt:lpstr>
      <vt:lpstr>Outline of the Talk</vt:lpstr>
      <vt:lpstr>Submitting Questions</vt:lpstr>
      <vt:lpstr>Money- where does it come from?</vt:lpstr>
      <vt:lpstr>Banks are Important</vt:lpstr>
      <vt:lpstr>Trillion dollar question</vt:lpstr>
      <vt:lpstr>Trust</vt:lpstr>
      <vt:lpstr>Not everyone feels good about the current                         arrangements!</vt:lpstr>
      <vt:lpstr> The user base is young</vt:lpstr>
      <vt:lpstr> We have innovation- credit cards for online payments!</vt:lpstr>
      <vt:lpstr> Will Bitcoin follow the same path?</vt:lpstr>
      <vt:lpstr>Original story: no central bank</vt:lpstr>
      <vt:lpstr>Original story : no central bank</vt:lpstr>
      <vt:lpstr>Original story : no central bank</vt:lpstr>
      <vt:lpstr>Original story : no central bank</vt:lpstr>
      <vt:lpstr>But wait!</vt:lpstr>
      <vt:lpstr>No central bank to the rescue!</vt:lpstr>
      <vt:lpstr>Solving a puzzle?</vt:lpstr>
      <vt:lpstr>Proof of work: Bitcoin “mining”</vt:lpstr>
      <vt:lpstr>Proof of work: Bitcoin “mining”</vt:lpstr>
      <vt:lpstr>Bitcoin mine</vt:lpstr>
      <vt:lpstr>Bitcoin’s environmental impact</vt:lpstr>
      <vt:lpstr> So how does it work?</vt:lpstr>
      <vt:lpstr> So how does it work?</vt:lpstr>
      <vt:lpstr>        </vt:lpstr>
      <vt:lpstr>Where the rich store their keys!</vt:lpstr>
      <vt:lpstr>Question – please answer in chat</vt:lpstr>
      <vt:lpstr>This sounds complicated</vt:lpstr>
      <vt:lpstr>Pros of Bitcoin?</vt:lpstr>
      <vt:lpstr>Is  Bitcoin bad money?  </vt:lpstr>
      <vt:lpstr>Kim Jong Un’s new revenue source</vt:lpstr>
      <vt:lpstr>Terrorist financing</vt:lpstr>
      <vt:lpstr>Ledger characteristics -       Can find out much from  tracing addresses </vt:lpstr>
      <vt:lpstr>Ledger characteristics -       Can find out much from  tracing addresses </vt:lpstr>
      <vt:lpstr>But what about as an financial investment?</vt:lpstr>
      <vt:lpstr> How does Charlie Munger think about the         stock market?</vt:lpstr>
      <vt:lpstr>          Do crypto assets have technological legs            to stand on, or are they a fancy way to gamble?</vt:lpstr>
      <vt:lpstr>          Do crypto assets have technological legs            to stand on, or are they a fancy way to gamble?</vt:lpstr>
      <vt:lpstr>Do crypto assets have technological legs            to stand on, or are they a fancy way to gamble?</vt:lpstr>
      <vt:lpstr>Do crypto assets have technological legs            to stand on, or are they a fancy way to gamble?</vt:lpstr>
      <vt:lpstr>Do crypto assets have technological legs            to stand on, or are they a fancy way to gamble?</vt:lpstr>
      <vt:lpstr>Smart contracts on the blockchain</vt:lpstr>
      <vt:lpstr>Clearly, not good news for Defi</vt:lpstr>
      <vt:lpstr>The value of the new technology?</vt:lpstr>
      <vt:lpstr>Also, crypto assets are still small in scale</vt:lpstr>
      <vt:lpstr>Need regulations to protect investors and               allow for innovation.</vt:lpstr>
      <vt:lpstr>Sam Bankman-Fried &amp; FTX</vt:lpstr>
      <vt:lpstr>Another sad tale of hubris </vt:lpstr>
      <vt:lpstr>FT      Governance token of FTX</vt:lpstr>
      <vt:lpstr>Gemini exchange offered an earn product</vt:lpstr>
      <vt:lpstr>Believe it or not?</vt:lpstr>
      <vt:lpstr>Who should know what?</vt:lpstr>
      <vt:lpstr>What is good regulation?</vt:lpstr>
      <vt:lpstr>Can we turn our back on digital money?</vt:lpstr>
      <vt:lpstr>The devil is in the details</vt:lpstr>
      <vt:lpstr>Who should design our payment system?</vt:lpstr>
      <vt:lpstr>Glossary</vt:lpstr>
      <vt:lpstr>Glossary (Cont.)</vt:lpstr>
      <vt:lpstr>Resources to Learn More</vt:lpstr>
      <vt:lpstr>Economic Needs Don’t Go Unmet for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Joan Nix</cp:lastModifiedBy>
  <cp:revision>364</cp:revision>
  <cp:lastPrinted>2022-04-12T21:06:47Z</cp:lastPrinted>
  <dcterms:created xsi:type="dcterms:W3CDTF">2017-05-03T22:30:38Z</dcterms:created>
  <dcterms:modified xsi:type="dcterms:W3CDTF">2023-11-14T19:32:09Z</dcterms:modified>
</cp:coreProperties>
</file>